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8288000" cy="10287000"/>
  <p:notesSz cx="6858000" cy="9144000"/>
  <p:embeddedFontLst>
    <p:embeddedFont>
      <p:font typeface="Heading Now 71-78" panose="020B0604020202020204" charset="0"/>
      <p:regular r:id="rId35"/>
    </p:embeddedFont>
    <p:embeddedFont>
      <p:font typeface="Montserrat" panose="00000500000000000000" pitchFamily="2" charset="0"/>
      <p:regular r:id="rId36"/>
    </p:embeddedFont>
    <p:embeddedFont>
      <p:font typeface="Montserrat Bold" panose="00000800000000000000" charset="0"/>
      <p:regular r:id="rId37"/>
    </p:embeddedFont>
    <p:embeddedFont>
      <p:font typeface="Philosopher" panose="02000503000000020004" charset="0"/>
      <p:regular r:id="rId38"/>
    </p:embeddedFont>
    <p:embeddedFont>
      <p:font typeface="Philosopher Bold" panose="020B0604020202020204" charset="0"/>
      <p:regular r:id="rId39"/>
    </p:embeddedFont>
    <p:embeddedFont>
      <p:font typeface="Philosopher Bold Italics" panose="020B0604020202020204" charset="0"/>
      <p:regular r:id="rId40"/>
    </p:embeddedFont>
    <p:embeddedFont>
      <p:font typeface="Sarabun" panose="020B0604020202020204" charset="-34"/>
      <p:regular r:id="rId41"/>
    </p:embeddedFont>
    <p:embeddedFont>
      <p:font typeface="Sarabun Bold" panose="020B0604020202020204" charset="-34"/>
      <p:regular r:id="rId42"/>
    </p:embeddedFont>
    <p:embeddedFont>
      <p:font typeface="Sarabun Bold Italics" panose="020B0604020202020204" charset="-34"/>
      <p:regular r:id="rId43"/>
    </p:embeddedFont>
    <p:embeddedFont>
      <p:font typeface="Sarabun Italics" panose="020B0604020202020204" charset="-34"/>
      <p:regular r:id="rId44"/>
    </p:embeddedFont>
    <p:embeddedFont>
      <p:font typeface="Sarabun Ultra-Bold" panose="020B0604020202020204" charset="-34"/>
      <p:regular r:id="rId45"/>
    </p:embeddedFont>
    <p:embeddedFont>
      <p:font typeface="Sarabun Ultra-Bold Italics" panose="020B0604020202020204" charset="-34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17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6.svg"/><Relationship Id="rId7" Type="http://schemas.openxmlformats.org/officeDocument/2006/relationships/image" Target="../media/image9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6.svg"/><Relationship Id="rId7" Type="http://schemas.openxmlformats.org/officeDocument/2006/relationships/image" Target="../media/image9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10" Type="http://schemas.openxmlformats.org/officeDocument/2006/relationships/image" Target="../media/image102.svg"/><Relationship Id="rId4" Type="http://schemas.openxmlformats.org/officeDocument/2006/relationships/image" Target="../media/image7.png"/><Relationship Id="rId9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6.svg"/><Relationship Id="rId7" Type="http://schemas.openxmlformats.org/officeDocument/2006/relationships/image" Target="../media/image10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10" Type="http://schemas.openxmlformats.org/officeDocument/2006/relationships/image" Target="../media/image108.svg"/><Relationship Id="rId4" Type="http://schemas.openxmlformats.org/officeDocument/2006/relationships/image" Target="../media/image7.png"/><Relationship Id="rId9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13" Type="http://schemas.openxmlformats.org/officeDocument/2006/relationships/image" Target="../media/image119.png"/><Relationship Id="rId3" Type="http://schemas.openxmlformats.org/officeDocument/2006/relationships/image" Target="../media/image6.svg"/><Relationship Id="rId7" Type="http://schemas.openxmlformats.org/officeDocument/2006/relationships/image" Target="../media/image113.png"/><Relationship Id="rId12" Type="http://schemas.openxmlformats.org/officeDocument/2006/relationships/image" Target="../media/image1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sv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svg"/><Relationship Id="rId4" Type="http://schemas.openxmlformats.org/officeDocument/2006/relationships/image" Target="../media/image7.png"/><Relationship Id="rId9" Type="http://schemas.openxmlformats.org/officeDocument/2006/relationships/image" Target="../media/image115.png"/><Relationship Id="rId14" Type="http://schemas.openxmlformats.org/officeDocument/2006/relationships/image" Target="../media/image12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3" Type="http://schemas.openxmlformats.org/officeDocument/2006/relationships/image" Target="../media/image6.svg"/><Relationship Id="rId7" Type="http://schemas.openxmlformats.org/officeDocument/2006/relationships/image" Target="../media/image123.png"/><Relationship Id="rId12" Type="http://schemas.openxmlformats.org/officeDocument/2006/relationships/image" Target="../media/image9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11" Type="http://schemas.openxmlformats.org/officeDocument/2006/relationships/image" Target="../media/image95.png"/><Relationship Id="rId5" Type="http://schemas.openxmlformats.org/officeDocument/2006/relationships/image" Target="../media/image121.png"/><Relationship Id="rId10" Type="http://schemas.openxmlformats.org/officeDocument/2006/relationships/image" Target="../media/image126.svg"/><Relationship Id="rId4" Type="http://schemas.openxmlformats.org/officeDocument/2006/relationships/image" Target="../media/image7.png"/><Relationship Id="rId9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6.svg"/><Relationship Id="rId7" Type="http://schemas.openxmlformats.org/officeDocument/2006/relationships/image" Target="../media/image9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svg"/><Relationship Id="rId11" Type="http://schemas.openxmlformats.org/officeDocument/2006/relationships/image" Target="../media/image127.png"/><Relationship Id="rId5" Type="http://schemas.openxmlformats.org/officeDocument/2006/relationships/image" Target="../media/image123.png"/><Relationship Id="rId10" Type="http://schemas.openxmlformats.org/officeDocument/2006/relationships/image" Target="../media/image122.svg"/><Relationship Id="rId4" Type="http://schemas.openxmlformats.org/officeDocument/2006/relationships/image" Target="../media/image7.png"/><Relationship Id="rId9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6.svg"/><Relationship Id="rId7" Type="http://schemas.openxmlformats.org/officeDocument/2006/relationships/image" Target="../media/image1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13" Type="http://schemas.openxmlformats.org/officeDocument/2006/relationships/image" Target="../media/image139.png"/><Relationship Id="rId3" Type="http://schemas.openxmlformats.org/officeDocument/2006/relationships/image" Target="../media/image6.svg"/><Relationship Id="rId7" Type="http://schemas.openxmlformats.org/officeDocument/2006/relationships/image" Target="../media/image137.png"/><Relationship Id="rId12" Type="http://schemas.openxmlformats.org/officeDocument/2006/relationships/image" Target="../media/image9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svg"/><Relationship Id="rId11" Type="http://schemas.openxmlformats.org/officeDocument/2006/relationships/image" Target="../media/image93.png"/><Relationship Id="rId5" Type="http://schemas.openxmlformats.org/officeDocument/2006/relationships/image" Target="../media/image135.png"/><Relationship Id="rId15" Type="http://schemas.openxmlformats.org/officeDocument/2006/relationships/image" Target="../media/image133.png"/><Relationship Id="rId10" Type="http://schemas.openxmlformats.org/officeDocument/2006/relationships/image" Target="../media/image122.svg"/><Relationship Id="rId4" Type="http://schemas.openxmlformats.org/officeDocument/2006/relationships/image" Target="../media/image7.png"/><Relationship Id="rId9" Type="http://schemas.openxmlformats.org/officeDocument/2006/relationships/image" Target="../media/image121.png"/><Relationship Id="rId14" Type="http://schemas.openxmlformats.org/officeDocument/2006/relationships/image" Target="../media/image14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jpeg"/><Relationship Id="rId26" Type="http://schemas.openxmlformats.org/officeDocument/2006/relationships/image" Target="../media/image31.png"/><Relationship Id="rId39" Type="http://schemas.openxmlformats.org/officeDocument/2006/relationships/image" Target="../media/image44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47" Type="http://schemas.openxmlformats.org/officeDocument/2006/relationships/image" Target="../media/image52.png"/><Relationship Id="rId50" Type="http://schemas.openxmlformats.org/officeDocument/2006/relationships/image" Target="../media/image55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9" Type="http://schemas.openxmlformats.org/officeDocument/2006/relationships/image" Target="../media/image34.png"/><Relationship Id="rId11" Type="http://schemas.openxmlformats.org/officeDocument/2006/relationships/image" Target="../media/image2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5" Type="http://schemas.openxmlformats.org/officeDocument/2006/relationships/image" Target="../media/image7.png"/><Relationship Id="rId15" Type="http://schemas.openxmlformats.org/officeDocument/2006/relationships/image" Target="../media/image20.jpeg"/><Relationship Id="rId23" Type="http://schemas.openxmlformats.org/officeDocument/2006/relationships/image" Target="../media/image28.jpe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49" Type="http://schemas.openxmlformats.org/officeDocument/2006/relationships/image" Target="../media/image54.png"/><Relationship Id="rId10" Type="http://schemas.openxmlformats.org/officeDocument/2006/relationships/image" Target="../media/image17.jpe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4" Type="http://schemas.openxmlformats.org/officeDocument/2006/relationships/image" Target="../media/image49.png"/><Relationship Id="rId4" Type="http://schemas.openxmlformats.org/officeDocument/2006/relationships/image" Target="../media/image6.svg"/><Relationship Id="rId9" Type="http://schemas.openxmlformats.org/officeDocument/2006/relationships/image" Target="../media/image16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jpe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43" Type="http://schemas.openxmlformats.org/officeDocument/2006/relationships/image" Target="../media/image48.png"/><Relationship Id="rId48" Type="http://schemas.openxmlformats.org/officeDocument/2006/relationships/image" Target="../media/image53.png"/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12" Type="http://schemas.openxmlformats.org/officeDocument/2006/relationships/image" Target="../media/image3.sv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46" Type="http://schemas.openxmlformats.org/officeDocument/2006/relationships/image" Target="../media/image51.png"/><Relationship Id="rId20" Type="http://schemas.openxmlformats.org/officeDocument/2006/relationships/image" Target="../media/image25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://www.masryef.com" TargetMode="External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sv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45.png"/><Relationship Id="rId3" Type="http://schemas.openxmlformats.org/officeDocument/2006/relationships/image" Target="../media/image6.svg"/><Relationship Id="rId7" Type="http://schemas.openxmlformats.org/officeDocument/2006/relationships/image" Target="../media/image58.png"/><Relationship Id="rId12" Type="http://schemas.openxmlformats.org/officeDocument/2006/relationships/image" Target="../media/image54.png"/><Relationship Id="rId2" Type="http://schemas.openxmlformats.org/officeDocument/2006/relationships/image" Target="../media/image5.png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51.png"/><Relationship Id="rId5" Type="http://schemas.openxmlformats.org/officeDocument/2006/relationships/image" Target="../media/image56.png"/><Relationship Id="rId15" Type="http://schemas.openxmlformats.org/officeDocument/2006/relationships/image" Target="../media/image62.png"/><Relationship Id="rId10" Type="http://schemas.openxmlformats.org/officeDocument/2006/relationships/image" Target="../media/image61.svg"/><Relationship Id="rId4" Type="http://schemas.openxmlformats.org/officeDocument/2006/relationships/image" Target="../media/image7.png"/><Relationship Id="rId9" Type="http://schemas.openxmlformats.org/officeDocument/2006/relationships/image" Target="../media/image60.pn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2.png"/><Relationship Id="rId3" Type="http://schemas.openxmlformats.org/officeDocument/2006/relationships/image" Target="../media/image6.sv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2" Type="http://schemas.openxmlformats.org/officeDocument/2006/relationships/image" Target="../media/image5.png"/><Relationship Id="rId16" Type="http://schemas.openxmlformats.org/officeDocument/2006/relationships/image" Target="../media/image7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svg"/><Relationship Id="rId4" Type="http://schemas.openxmlformats.org/officeDocument/2006/relationships/image" Target="../media/image7.png"/><Relationship Id="rId9" Type="http://schemas.openxmlformats.org/officeDocument/2006/relationships/image" Target="../media/image68.png"/><Relationship Id="rId14" Type="http://schemas.openxmlformats.org/officeDocument/2006/relationships/image" Target="../media/image7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79.png"/><Relationship Id="rId3" Type="http://schemas.openxmlformats.org/officeDocument/2006/relationships/image" Target="../media/image6.svg"/><Relationship Id="rId7" Type="http://schemas.openxmlformats.org/officeDocument/2006/relationships/image" Target="../media/image83.png"/><Relationship Id="rId12" Type="http://schemas.openxmlformats.org/officeDocument/2006/relationships/image" Target="../media/image8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89.png"/><Relationship Id="rId10" Type="http://schemas.openxmlformats.org/officeDocument/2006/relationships/image" Target="../media/image86.svg"/><Relationship Id="rId4" Type="http://schemas.openxmlformats.org/officeDocument/2006/relationships/image" Target="../media/image7.png"/><Relationship Id="rId9" Type="http://schemas.openxmlformats.org/officeDocument/2006/relationships/image" Target="../media/image85.png"/><Relationship Id="rId14" Type="http://schemas.openxmlformats.org/officeDocument/2006/relationships/image" Target="../media/image8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416" y="-440267"/>
            <a:ext cx="18454831" cy="13841123"/>
          </a:xfrm>
          <a:custGeom>
            <a:avLst/>
            <a:gdLst/>
            <a:ahLst/>
            <a:cxnLst/>
            <a:rect l="l" t="t" r="r" b="b"/>
            <a:pathLst>
              <a:path w="18454831" h="13841123">
                <a:moveTo>
                  <a:pt x="0" y="0"/>
                </a:moveTo>
                <a:lnTo>
                  <a:pt x="18454832" y="0"/>
                </a:lnTo>
                <a:lnTo>
                  <a:pt x="18454832" y="13841124"/>
                </a:lnTo>
                <a:lnTo>
                  <a:pt x="0" y="13841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770431">
            <a:off x="-2016358" y="-348863"/>
            <a:ext cx="21345681" cy="21345681"/>
          </a:xfrm>
          <a:custGeom>
            <a:avLst/>
            <a:gdLst/>
            <a:ahLst/>
            <a:cxnLst/>
            <a:rect l="l" t="t" r="r" b="b"/>
            <a:pathLst>
              <a:path w="21345681" h="21345681">
                <a:moveTo>
                  <a:pt x="0" y="0"/>
                </a:moveTo>
                <a:lnTo>
                  <a:pt x="21345681" y="0"/>
                </a:lnTo>
                <a:lnTo>
                  <a:pt x="21345681" y="21345680"/>
                </a:lnTo>
                <a:lnTo>
                  <a:pt x="0" y="21345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 dirty="0"/>
          </a:p>
        </p:txBody>
      </p:sp>
      <p:sp>
        <p:nvSpPr>
          <p:cNvPr id="4" name="Freeform 4"/>
          <p:cNvSpPr/>
          <p:nvPr/>
        </p:nvSpPr>
        <p:spPr>
          <a:xfrm>
            <a:off x="682101" y="794433"/>
            <a:ext cx="1942174" cy="983076"/>
          </a:xfrm>
          <a:custGeom>
            <a:avLst/>
            <a:gdLst/>
            <a:ahLst/>
            <a:cxnLst/>
            <a:rect l="l" t="t" r="r" b="b"/>
            <a:pathLst>
              <a:path w="1942174" h="983076">
                <a:moveTo>
                  <a:pt x="0" y="0"/>
                </a:moveTo>
                <a:lnTo>
                  <a:pt x="1942173" y="0"/>
                </a:lnTo>
                <a:lnTo>
                  <a:pt x="1942173" y="983075"/>
                </a:lnTo>
                <a:lnTo>
                  <a:pt x="0" y="98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3163097"/>
            <a:ext cx="13195966" cy="430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70"/>
              </a:lnSpc>
            </a:pPr>
            <a:r>
              <a:rPr lang="en-US" sz="9000" b="1" dirty="0">
                <a:solidFill>
                  <a:srgbClr val="FDFDFD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Islamic Fintech and Shariah Compliant Digital Solutions as Alternative to Islamic Banking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278945" y="746808"/>
            <a:ext cx="2256516" cy="416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7"/>
              </a:lnSpc>
              <a:spcBef>
                <a:spcPct val="0"/>
              </a:spcBef>
            </a:pPr>
            <a:r>
              <a:rPr lang="en-US" sz="2440">
                <a:solidFill>
                  <a:srgbClr val="6F9ED2"/>
                </a:solidFill>
                <a:latin typeface="Sarabun"/>
                <a:ea typeface="Sarabun"/>
                <a:cs typeface="Sarabun"/>
                <a:sym typeface="Sarabun"/>
              </a:rPr>
              <a:t>Masryef</a:t>
            </a:r>
            <a:r>
              <a:rPr lang="en-US" sz="2440">
                <a:solidFill>
                  <a:srgbClr val="EE9547"/>
                </a:solidFill>
                <a:latin typeface="Sarabun"/>
                <a:ea typeface="Sarabun"/>
                <a:cs typeface="Sarabun"/>
                <a:sym typeface="Sarabun"/>
              </a:rPr>
              <a:t> Advisory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59625" y="8664447"/>
            <a:ext cx="9075836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Sarabun Bold"/>
                <a:ea typeface="Sarabun Bold"/>
                <a:cs typeface="Sarabun Bold"/>
                <a:sym typeface="Sarabun Bold"/>
              </a:rPr>
              <a:t>Global Islamic Fintech Forum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416" y="-440267"/>
            <a:ext cx="18454831" cy="13841123"/>
          </a:xfrm>
          <a:custGeom>
            <a:avLst/>
            <a:gdLst/>
            <a:ahLst/>
            <a:cxnLst/>
            <a:rect l="l" t="t" r="r" b="b"/>
            <a:pathLst>
              <a:path w="18454831" h="13841123">
                <a:moveTo>
                  <a:pt x="0" y="0"/>
                </a:moveTo>
                <a:lnTo>
                  <a:pt x="18454832" y="0"/>
                </a:lnTo>
                <a:lnTo>
                  <a:pt x="18454832" y="13841124"/>
                </a:lnTo>
                <a:lnTo>
                  <a:pt x="0" y="13841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770431">
            <a:off x="-1890381" y="-385840"/>
            <a:ext cx="21345681" cy="21345681"/>
          </a:xfrm>
          <a:custGeom>
            <a:avLst/>
            <a:gdLst/>
            <a:ahLst/>
            <a:cxnLst/>
            <a:rect l="l" t="t" r="r" b="b"/>
            <a:pathLst>
              <a:path w="21345681" h="21345681">
                <a:moveTo>
                  <a:pt x="0" y="0"/>
                </a:moveTo>
                <a:lnTo>
                  <a:pt x="21345681" y="0"/>
                </a:lnTo>
                <a:lnTo>
                  <a:pt x="21345681" y="21345680"/>
                </a:lnTo>
                <a:lnTo>
                  <a:pt x="0" y="21345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61326" y="572497"/>
            <a:ext cx="1942174" cy="983076"/>
          </a:xfrm>
          <a:custGeom>
            <a:avLst/>
            <a:gdLst/>
            <a:ahLst/>
            <a:cxnLst/>
            <a:rect l="l" t="t" r="r" b="b"/>
            <a:pathLst>
              <a:path w="1942174" h="983076">
                <a:moveTo>
                  <a:pt x="0" y="0"/>
                </a:moveTo>
                <a:lnTo>
                  <a:pt x="1942174" y="0"/>
                </a:lnTo>
                <a:lnTo>
                  <a:pt x="1942174" y="983075"/>
                </a:lnTo>
                <a:lnTo>
                  <a:pt x="0" y="98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167383" y="6527920"/>
            <a:ext cx="5953233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6500" b="1">
                <a:solidFill>
                  <a:srgbClr val="FFFFFF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Real-Case Study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979620" y="9627511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FDFDFD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6644" y="3489004"/>
            <a:ext cx="15934713" cy="2703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560"/>
              </a:lnSpc>
              <a:spcBef>
                <a:spcPct val="0"/>
              </a:spcBef>
            </a:pPr>
            <a:r>
              <a:rPr lang="en-US" sz="9600" b="1" u="none" strike="noStrike">
                <a:solidFill>
                  <a:srgbClr val="FFFFFF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Islamic Fintech &amp; Shariah Compliant Digital Solutions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2224">
            <a:off x="-421491" y="-3919849"/>
            <a:ext cx="19130982" cy="19130982"/>
          </a:xfrm>
          <a:custGeom>
            <a:avLst/>
            <a:gdLst/>
            <a:ahLst/>
            <a:cxnLst/>
            <a:rect l="l" t="t" r="r" b="b"/>
            <a:pathLst>
              <a:path w="19130982" h="19130982">
                <a:moveTo>
                  <a:pt x="0" y="0"/>
                </a:moveTo>
                <a:lnTo>
                  <a:pt x="19130982" y="0"/>
                </a:lnTo>
                <a:lnTo>
                  <a:pt x="19130982" y="19130982"/>
                </a:lnTo>
                <a:lnTo>
                  <a:pt x="0" y="1913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527523"/>
            <a:ext cx="7474918" cy="6080938"/>
            <a:chOff x="0" y="0"/>
            <a:chExt cx="1968703" cy="16015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68703" cy="1601564"/>
            </a:xfrm>
            <a:custGeom>
              <a:avLst/>
              <a:gdLst/>
              <a:ahLst/>
              <a:cxnLst/>
              <a:rect l="l" t="t" r="r" b="b"/>
              <a:pathLst>
                <a:path w="1968703" h="1601564">
                  <a:moveTo>
                    <a:pt x="0" y="0"/>
                  </a:moveTo>
                  <a:lnTo>
                    <a:pt x="1968703" y="0"/>
                  </a:lnTo>
                  <a:lnTo>
                    <a:pt x="1968703" y="1601564"/>
                  </a:lnTo>
                  <a:lnTo>
                    <a:pt x="0" y="1601564"/>
                  </a:lnTo>
                  <a:close/>
                </a:path>
              </a:pathLst>
            </a:custGeom>
            <a:solidFill>
              <a:srgbClr val="EE954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968703" cy="1649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57907" y="4200623"/>
            <a:ext cx="9840216" cy="4776122"/>
          </a:xfrm>
          <a:custGeom>
            <a:avLst/>
            <a:gdLst/>
            <a:ahLst/>
            <a:cxnLst/>
            <a:rect l="l" t="t" r="r" b="b"/>
            <a:pathLst>
              <a:path w="9840216" h="4776122">
                <a:moveTo>
                  <a:pt x="0" y="0"/>
                </a:moveTo>
                <a:lnTo>
                  <a:pt x="9840215" y="0"/>
                </a:lnTo>
                <a:lnTo>
                  <a:pt x="9840215" y="4776121"/>
                </a:lnTo>
                <a:lnTo>
                  <a:pt x="0" y="47761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26" r="-122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3374" y="1179572"/>
            <a:ext cx="7341544" cy="2165756"/>
          </a:xfrm>
          <a:custGeom>
            <a:avLst/>
            <a:gdLst/>
            <a:ahLst/>
            <a:cxnLst/>
            <a:rect l="l" t="t" r="r" b="b"/>
            <a:pathLst>
              <a:path w="7341544" h="2165756">
                <a:moveTo>
                  <a:pt x="0" y="0"/>
                </a:moveTo>
                <a:lnTo>
                  <a:pt x="7341544" y="0"/>
                </a:lnTo>
                <a:lnTo>
                  <a:pt x="7341544" y="2165756"/>
                </a:lnTo>
                <a:lnTo>
                  <a:pt x="0" y="21657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62206" y="3942429"/>
            <a:ext cx="5823911" cy="1703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68"/>
              </a:lnSpc>
            </a:pPr>
            <a:r>
              <a:rPr lang="en-US" sz="6600" b="1">
                <a:solidFill>
                  <a:srgbClr val="FFFFFF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Revenue-Based Financi﻿ng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979620" y="9627511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6F9ED2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8624" y="362690"/>
            <a:ext cx="15056081" cy="607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5111" b="1">
                <a:solidFill>
                  <a:srgbClr val="004876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Case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2206" y="5693267"/>
            <a:ext cx="6589957" cy="3606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0"/>
              </a:lnSpc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Choco Up empowers small businesses with flexible funding for expansion, inventory, or unexpected costs.</a:t>
            </a:r>
          </a:p>
          <a:p>
            <a:pPr algn="l">
              <a:lnSpc>
                <a:spcPts val="3180"/>
              </a:lnSpc>
            </a:pPr>
            <a:endParaRPr lang="en-US" sz="3000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algn="l">
              <a:lnSpc>
                <a:spcPts val="3180"/>
              </a:lnSpc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Instead of equity, Choco Up participates in clients' revenue. </a:t>
            </a:r>
          </a:p>
          <a:p>
            <a:pPr algn="l">
              <a:lnSpc>
                <a:spcPts val="3180"/>
              </a:lnSpc>
            </a:pPr>
            <a:endParaRPr lang="en-US" sz="3000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algn="l">
              <a:lnSpc>
                <a:spcPts val="318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A Wakala Investment structure was tailored for Choco Up.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86350" y="3479898"/>
            <a:ext cx="5415504" cy="398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1"/>
              </a:lnSpc>
              <a:spcBef>
                <a:spcPct val="0"/>
              </a:spcBef>
            </a:pPr>
            <a:r>
              <a:rPr lang="en-US" sz="2329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Success Stories with Choco Up Financing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2224">
            <a:off x="-421491" y="-3556334"/>
            <a:ext cx="19130982" cy="19130982"/>
          </a:xfrm>
          <a:custGeom>
            <a:avLst/>
            <a:gdLst/>
            <a:ahLst/>
            <a:cxnLst/>
            <a:rect l="l" t="t" r="r" b="b"/>
            <a:pathLst>
              <a:path w="19130982" h="19130982">
                <a:moveTo>
                  <a:pt x="0" y="0"/>
                </a:moveTo>
                <a:lnTo>
                  <a:pt x="19130982" y="0"/>
                </a:lnTo>
                <a:lnTo>
                  <a:pt x="19130982" y="19130982"/>
                </a:lnTo>
                <a:lnTo>
                  <a:pt x="0" y="1913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0253" y="647700"/>
            <a:ext cx="17215994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5000" b="1">
                <a:solidFill>
                  <a:srgbClr val="004876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Choco Up vs. Traditional Funding Sources</a:t>
            </a:r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562940" y="1570275"/>
          <a:ext cx="17162119" cy="8418685"/>
        </p:xfrm>
        <a:graphic>
          <a:graphicData uri="http://schemas.openxmlformats.org/drawingml/2006/table">
            <a:tbl>
              <a:tblPr/>
              <a:tblGrid>
                <a:gridCol w="2060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6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85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6460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Sarabun Bold"/>
                          <a:ea typeface="Sarabun Bold"/>
                          <a:cs typeface="Sarabun Bold"/>
                          <a:sym typeface="Sarabun Bold"/>
                        </a:rPr>
                        <a:t>Aspect</a:t>
                      </a:r>
                      <a:endParaRPr lang="en-US" sz="1100"/>
                    </a:p>
                  </a:txBody>
                  <a:tcPr marL="76200" marR="76200" marT="76200" marB="762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Sarabun Bold"/>
                          <a:ea typeface="Sarabun Bold"/>
                          <a:cs typeface="Sarabun Bold"/>
                          <a:sym typeface="Sarabun Bold"/>
                        </a:rPr>
                        <a:t>Choco Up's Revenue-Based Financing</a:t>
                      </a:r>
                      <a:endParaRPr lang="en-US" sz="1100"/>
                    </a:p>
                  </a:txBody>
                  <a:tcPr marL="76200" marR="76200" marT="76200" marB="762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Sarabun Bold"/>
                          <a:ea typeface="Sarabun Bold"/>
                          <a:cs typeface="Sarabun Bold"/>
                          <a:sym typeface="Sarabun Bold"/>
                        </a:rPr>
                        <a:t>Traditional Funding/Financing</a:t>
                      </a:r>
                      <a:endParaRPr lang="en-US" sz="1100"/>
                    </a:p>
                  </a:txBody>
                  <a:tcPr marL="76200" marR="76200" marT="76200" marB="762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0514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Sarabun Bold"/>
                          <a:ea typeface="Sarabun Bold"/>
                          <a:cs typeface="Sarabun Bold"/>
                          <a:sym typeface="Sarabun Bold"/>
                        </a:rPr>
                        <a:t>Ownership Dilution</a:t>
                      </a:r>
                      <a:endParaRPr lang="en-US" sz="1100"/>
                    </a:p>
                  </a:txBody>
                  <a:tcPr marL="76200" marR="76200" marT="76200" marB="762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No equity taken; businesses retain full ownership.</a:t>
                      </a:r>
                      <a:endParaRPr lang="en-US" sz="1100"/>
                    </a:p>
                  </a:txBody>
                  <a:tcPr marL="76200" marR="76200" marT="76200" marB="762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May require giving up equity or ownership stakes, especially with venture capital or angel investments. </a:t>
                      </a:r>
                      <a:endParaRPr lang="en-US" sz="1100"/>
                    </a:p>
                  </a:txBody>
                  <a:tcPr marL="76200" marR="76200" marT="76200" marB="762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5342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Sarabun Bold"/>
                          <a:ea typeface="Sarabun Bold"/>
                          <a:cs typeface="Sarabun Bold"/>
                          <a:sym typeface="Sarabun Bold"/>
                        </a:rPr>
                        <a:t>Repayment Structure</a:t>
                      </a:r>
                      <a:endParaRPr lang="en-US" sz="1100"/>
                    </a:p>
                  </a:txBody>
                  <a:tcPr marL="76200" marR="76200" marT="76200" marB="762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Flexible repayments based on a percentage of monthly revenue, aligning with business performance</a:t>
                      </a:r>
                      <a:endParaRPr lang="en-US" sz="1100"/>
                    </a:p>
                  </a:txBody>
                  <a:tcPr marL="76200" marR="76200" marT="76200" marB="762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Fixed repayments, regardless of business revenue, which can strain cash flow during low-revenue periods</a:t>
                      </a:r>
                      <a:endParaRPr lang="en-US" sz="1100"/>
                    </a:p>
                  </a:txBody>
                  <a:tcPr marL="76200" marR="76200" marT="76200" marB="762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0514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Sarabun Bold"/>
                          <a:ea typeface="Sarabun Bold"/>
                          <a:cs typeface="Sarabun Bold"/>
                          <a:sym typeface="Sarabun Bold"/>
                        </a:rPr>
                        <a:t>Application Process</a:t>
                      </a:r>
                      <a:endParaRPr lang="en-US" sz="1100"/>
                    </a:p>
                  </a:txBody>
                  <a:tcPr marL="76200" marR="76200" marT="76200" marB="762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Streamlined, 100% online application with quick approvals, sometimes within 24 hours.</a:t>
                      </a:r>
                      <a:endParaRPr lang="en-US" sz="1100"/>
                    </a:p>
                  </a:txBody>
                  <a:tcPr marL="76200" marR="76200" marT="76200" marB="762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Lengthy and complex application processes, with approvals taking weeks to months.</a:t>
                      </a:r>
                      <a:endParaRPr lang="en-US" sz="1100"/>
                    </a:p>
                  </a:txBody>
                  <a:tcPr marL="76200" marR="76200" marT="76200" marB="762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0514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Sarabun Bold"/>
                          <a:ea typeface="Sarabun Bold"/>
                          <a:cs typeface="Sarabun Bold"/>
                          <a:sym typeface="Sarabun Bold"/>
                        </a:rPr>
                        <a:t>Funding Amounts</a:t>
                      </a:r>
                      <a:endParaRPr lang="en-US" sz="1100"/>
                    </a:p>
                  </a:txBody>
                  <a:tcPr marL="76200" marR="76200" marT="76200" marB="762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Offers funding up to $100,000 for small businesses and SMEs.</a:t>
                      </a:r>
                      <a:endParaRPr lang="en-US" sz="1100"/>
                    </a:p>
                  </a:txBody>
                  <a:tcPr marL="76200" marR="76200" marT="76200" marB="762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Funding amounts vary widely; larger amounts may require extensive documentation and higher scrutiny.</a:t>
                      </a:r>
                      <a:endParaRPr lang="en-US" sz="1100"/>
                    </a:p>
                  </a:txBody>
                  <a:tcPr marL="76200" marR="76200" marT="76200" marB="762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05342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Sarabun Bold"/>
                          <a:ea typeface="Sarabun Bold"/>
                          <a:cs typeface="Sarabun Bold"/>
                          <a:sym typeface="Sarabun Bold"/>
                        </a:rPr>
                        <a:t>Use of Funds</a:t>
                      </a:r>
                      <a:endParaRPr lang="en-US" sz="1100"/>
                    </a:p>
                  </a:txBody>
                  <a:tcPr marL="76200" marR="76200" marT="76200" marB="762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Flexible use of funds for various business needs, including expansion, inventory, and unexpected costs.</a:t>
                      </a:r>
                      <a:endParaRPr lang="en-US" sz="1100"/>
                    </a:p>
                  </a:txBody>
                  <a:tcPr marL="76200" marR="76200" marT="76200" marB="762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Use of funds may be restricted based on loan terms and lender requirements.</a:t>
                      </a:r>
                      <a:endParaRPr lang="en-US" sz="1100"/>
                    </a:p>
                  </a:txBody>
                  <a:tcPr marL="76200" marR="76200" marT="76200" marB="762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2224">
            <a:off x="-421491" y="-3556334"/>
            <a:ext cx="19130982" cy="19130982"/>
          </a:xfrm>
          <a:custGeom>
            <a:avLst/>
            <a:gdLst/>
            <a:ahLst/>
            <a:cxnLst/>
            <a:rect l="l" t="t" r="r" b="b"/>
            <a:pathLst>
              <a:path w="19130982" h="19130982">
                <a:moveTo>
                  <a:pt x="0" y="0"/>
                </a:moveTo>
                <a:lnTo>
                  <a:pt x="19130982" y="0"/>
                </a:lnTo>
                <a:lnTo>
                  <a:pt x="19130982" y="19130982"/>
                </a:lnTo>
                <a:lnTo>
                  <a:pt x="0" y="1913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82129" y="589214"/>
            <a:ext cx="17215994" cy="56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4300" b="1">
                <a:solidFill>
                  <a:srgbClr val="004876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Choco Up vs. Traditional Funding Sources (illustration)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12240" y="1486757"/>
            <a:ext cx="12063521" cy="1064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6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Traditional funding sources: Pay a fixed sum of $2,000 monthly</a:t>
            </a:r>
            <a:r>
              <a:rPr lang="en-US" sz="3099" b="1" spc="61">
                <a:solidFill>
                  <a:srgbClr val="E5A65F"/>
                </a:solidFill>
                <a:latin typeface="Sarabun Bold"/>
                <a:ea typeface="Sarabun Bold"/>
                <a:cs typeface="Sarabun Bold"/>
                <a:sym typeface="Sarabun Bold"/>
              </a:rPr>
              <a:t>.</a:t>
            </a:r>
          </a:p>
          <a:p>
            <a:pPr algn="ctr">
              <a:lnSpc>
                <a:spcPts val="4339"/>
              </a:lnSpc>
            </a:pPr>
            <a:r>
              <a:rPr lang="en-US" sz="3099" b="1" spc="61">
                <a:solidFill>
                  <a:srgbClr val="E5A65F"/>
                </a:solidFill>
                <a:latin typeface="Sarabun Bold"/>
                <a:ea typeface="Sarabun Bold"/>
                <a:cs typeface="Sarabun Bold"/>
                <a:sym typeface="Sarabun Bold"/>
              </a:rPr>
              <a:t>Choco Up: Flexible payment of 10% of client’s monthly revenue 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899238" y="2838962"/>
            <a:ext cx="12489525" cy="6631284"/>
            <a:chOff x="0" y="0"/>
            <a:chExt cx="16652700" cy="88417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652700" cy="8777808"/>
            </a:xfrm>
            <a:custGeom>
              <a:avLst/>
              <a:gdLst/>
              <a:ahLst/>
              <a:cxnLst/>
              <a:rect l="l" t="t" r="r" b="b"/>
              <a:pathLst>
                <a:path w="16652700" h="8777808">
                  <a:moveTo>
                    <a:pt x="0" y="0"/>
                  </a:moveTo>
                  <a:lnTo>
                    <a:pt x="16652700" y="0"/>
                  </a:lnTo>
                  <a:lnTo>
                    <a:pt x="16652700" y="8777808"/>
                  </a:lnTo>
                  <a:lnTo>
                    <a:pt x="0" y="8777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787" r="-9363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3176065" y="5367968"/>
              <a:ext cx="1090684" cy="565188"/>
              <a:chOff x="0" y="0"/>
              <a:chExt cx="215444" cy="11164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5444" cy="111642"/>
              </a:xfrm>
              <a:custGeom>
                <a:avLst/>
                <a:gdLst/>
                <a:ahLst/>
                <a:cxnLst/>
                <a:rect l="l" t="t" r="r" b="b"/>
                <a:pathLst>
                  <a:path w="215444" h="111642">
                    <a:moveTo>
                      <a:pt x="55821" y="0"/>
                    </a:moveTo>
                    <a:lnTo>
                      <a:pt x="159623" y="0"/>
                    </a:lnTo>
                    <a:cubicBezTo>
                      <a:pt x="174427" y="0"/>
                      <a:pt x="188626" y="5881"/>
                      <a:pt x="199094" y="16350"/>
                    </a:cubicBezTo>
                    <a:cubicBezTo>
                      <a:pt x="209563" y="26818"/>
                      <a:pt x="215444" y="41016"/>
                      <a:pt x="215444" y="55821"/>
                    </a:cubicBezTo>
                    <a:lnTo>
                      <a:pt x="215444" y="55821"/>
                    </a:lnTo>
                    <a:cubicBezTo>
                      <a:pt x="215444" y="86650"/>
                      <a:pt x="190452" y="111642"/>
                      <a:pt x="159623" y="111642"/>
                    </a:cubicBezTo>
                    <a:lnTo>
                      <a:pt x="55821" y="111642"/>
                    </a:lnTo>
                    <a:cubicBezTo>
                      <a:pt x="41016" y="111642"/>
                      <a:pt x="26818" y="105761"/>
                      <a:pt x="16350" y="95292"/>
                    </a:cubicBezTo>
                    <a:cubicBezTo>
                      <a:pt x="5881" y="84824"/>
                      <a:pt x="0" y="70626"/>
                      <a:pt x="0" y="55821"/>
                    </a:cubicBezTo>
                    <a:lnTo>
                      <a:pt x="0" y="55821"/>
                    </a:lnTo>
                    <a:cubicBezTo>
                      <a:pt x="0" y="41016"/>
                      <a:pt x="5881" y="26818"/>
                      <a:pt x="16350" y="16350"/>
                    </a:cubicBezTo>
                    <a:cubicBezTo>
                      <a:pt x="26818" y="5881"/>
                      <a:pt x="41016" y="0"/>
                      <a:pt x="55821" y="0"/>
                    </a:cubicBezTo>
                    <a:close/>
                  </a:path>
                </a:pathLst>
              </a:custGeom>
              <a:solidFill>
                <a:srgbClr val="004876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215444" cy="1402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19"/>
                  </a:lnSpc>
                </a:pPr>
                <a:r>
                  <a:rPr lang="en-US" sz="1299" b="1">
                    <a:solidFill>
                      <a:srgbClr val="FFFBFB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$1500</a:t>
                </a: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6176569" y="5367968"/>
              <a:ext cx="1090684" cy="565188"/>
              <a:chOff x="0" y="0"/>
              <a:chExt cx="215444" cy="11164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15444" cy="111642"/>
              </a:xfrm>
              <a:custGeom>
                <a:avLst/>
                <a:gdLst/>
                <a:ahLst/>
                <a:cxnLst/>
                <a:rect l="l" t="t" r="r" b="b"/>
                <a:pathLst>
                  <a:path w="215444" h="111642">
                    <a:moveTo>
                      <a:pt x="55821" y="0"/>
                    </a:moveTo>
                    <a:lnTo>
                      <a:pt x="159623" y="0"/>
                    </a:lnTo>
                    <a:cubicBezTo>
                      <a:pt x="174427" y="0"/>
                      <a:pt x="188626" y="5881"/>
                      <a:pt x="199094" y="16350"/>
                    </a:cubicBezTo>
                    <a:cubicBezTo>
                      <a:pt x="209563" y="26818"/>
                      <a:pt x="215444" y="41016"/>
                      <a:pt x="215444" y="55821"/>
                    </a:cubicBezTo>
                    <a:lnTo>
                      <a:pt x="215444" y="55821"/>
                    </a:lnTo>
                    <a:cubicBezTo>
                      <a:pt x="215444" y="86650"/>
                      <a:pt x="190452" y="111642"/>
                      <a:pt x="159623" y="111642"/>
                    </a:cubicBezTo>
                    <a:lnTo>
                      <a:pt x="55821" y="111642"/>
                    </a:lnTo>
                    <a:cubicBezTo>
                      <a:pt x="41016" y="111642"/>
                      <a:pt x="26818" y="105761"/>
                      <a:pt x="16350" y="95292"/>
                    </a:cubicBezTo>
                    <a:cubicBezTo>
                      <a:pt x="5881" y="84824"/>
                      <a:pt x="0" y="70626"/>
                      <a:pt x="0" y="55821"/>
                    </a:cubicBezTo>
                    <a:lnTo>
                      <a:pt x="0" y="55821"/>
                    </a:lnTo>
                    <a:cubicBezTo>
                      <a:pt x="0" y="41016"/>
                      <a:pt x="5881" y="26818"/>
                      <a:pt x="16350" y="16350"/>
                    </a:cubicBezTo>
                    <a:cubicBezTo>
                      <a:pt x="26818" y="5881"/>
                      <a:pt x="41016" y="0"/>
                      <a:pt x="55821" y="0"/>
                    </a:cubicBezTo>
                    <a:close/>
                  </a:path>
                </a:pathLst>
              </a:custGeom>
              <a:solidFill>
                <a:srgbClr val="004876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215444" cy="1402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19"/>
                  </a:lnSpc>
                </a:pPr>
                <a:r>
                  <a:rPr lang="en-US" sz="1299" b="1">
                    <a:solidFill>
                      <a:srgbClr val="FFFBFB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$1700</a:t>
                </a: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9172253" y="5782592"/>
              <a:ext cx="1090684" cy="565188"/>
              <a:chOff x="0" y="0"/>
              <a:chExt cx="215444" cy="111642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15444" cy="111642"/>
              </a:xfrm>
              <a:custGeom>
                <a:avLst/>
                <a:gdLst/>
                <a:ahLst/>
                <a:cxnLst/>
                <a:rect l="l" t="t" r="r" b="b"/>
                <a:pathLst>
                  <a:path w="215444" h="111642">
                    <a:moveTo>
                      <a:pt x="55821" y="0"/>
                    </a:moveTo>
                    <a:lnTo>
                      <a:pt x="159623" y="0"/>
                    </a:lnTo>
                    <a:cubicBezTo>
                      <a:pt x="174427" y="0"/>
                      <a:pt x="188626" y="5881"/>
                      <a:pt x="199094" y="16350"/>
                    </a:cubicBezTo>
                    <a:cubicBezTo>
                      <a:pt x="209563" y="26818"/>
                      <a:pt x="215444" y="41016"/>
                      <a:pt x="215444" y="55821"/>
                    </a:cubicBezTo>
                    <a:lnTo>
                      <a:pt x="215444" y="55821"/>
                    </a:lnTo>
                    <a:cubicBezTo>
                      <a:pt x="215444" y="86650"/>
                      <a:pt x="190452" y="111642"/>
                      <a:pt x="159623" y="111642"/>
                    </a:cubicBezTo>
                    <a:lnTo>
                      <a:pt x="55821" y="111642"/>
                    </a:lnTo>
                    <a:cubicBezTo>
                      <a:pt x="41016" y="111642"/>
                      <a:pt x="26818" y="105761"/>
                      <a:pt x="16350" y="95292"/>
                    </a:cubicBezTo>
                    <a:cubicBezTo>
                      <a:pt x="5881" y="84824"/>
                      <a:pt x="0" y="70626"/>
                      <a:pt x="0" y="55821"/>
                    </a:cubicBezTo>
                    <a:lnTo>
                      <a:pt x="0" y="55821"/>
                    </a:lnTo>
                    <a:cubicBezTo>
                      <a:pt x="0" y="41016"/>
                      <a:pt x="5881" y="26818"/>
                      <a:pt x="16350" y="16350"/>
                    </a:cubicBezTo>
                    <a:cubicBezTo>
                      <a:pt x="26818" y="5881"/>
                      <a:pt x="41016" y="0"/>
                      <a:pt x="55821" y="0"/>
                    </a:cubicBezTo>
                    <a:close/>
                  </a:path>
                </a:pathLst>
              </a:custGeom>
              <a:solidFill>
                <a:srgbClr val="004876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215444" cy="1402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19"/>
                  </a:lnSpc>
                </a:pPr>
                <a:r>
                  <a:rPr lang="en-US" sz="1299" b="1">
                    <a:solidFill>
                      <a:srgbClr val="FFFBFB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$800</a:t>
                </a: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1932763" y="4594059"/>
              <a:ext cx="1090684" cy="565188"/>
              <a:chOff x="0" y="0"/>
              <a:chExt cx="215444" cy="11164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15444" cy="111642"/>
              </a:xfrm>
              <a:custGeom>
                <a:avLst/>
                <a:gdLst/>
                <a:ahLst/>
                <a:cxnLst/>
                <a:rect l="l" t="t" r="r" b="b"/>
                <a:pathLst>
                  <a:path w="215444" h="111642">
                    <a:moveTo>
                      <a:pt x="55821" y="0"/>
                    </a:moveTo>
                    <a:lnTo>
                      <a:pt x="159623" y="0"/>
                    </a:lnTo>
                    <a:cubicBezTo>
                      <a:pt x="174427" y="0"/>
                      <a:pt x="188626" y="5881"/>
                      <a:pt x="199094" y="16350"/>
                    </a:cubicBezTo>
                    <a:cubicBezTo>
                      <a:pt x="209563" y="26818"/>
                      <a:pt x="215444" y="41016"/>
                      <a:pt x="215444" y="55821"/>
                    </a:cubicBezTo>
                    <a:lnTo>
                      <a:pt x="215444" y="55821"/>
                    </a:lnTo>
                    <a:cubicBezTo>
                      <a:pt x="215444" y="86650"/>
                      <a:pt x="190452" y="111642"/>
                      <a:pt x="159623" y="111642"/>
                    </a:cubicBezTo>
                    <a:lnTo>
                      <a:pt x="55821" y="111642"/>
                    </a:lnTo>
                    <a:cubicBezTo>
                      <a:pt x="41016" y="111642"/>
                      <a:pt x="26818" y="105761"/>
                      <a:pt x="16350" y="95292"/>
                    </a:cubicBezTo>
                    <a:cubicBezTo>
                      <a:pt x="5881" y="84824"/>
                      <a:pt x="0" y="70626"/>
                      <a:pt x="0" y="55821"/>
                    </a:cubicBezTo>
                    <a:lnTo>
                      <a:pt x="0" y="55821"/>
                    </a:lnTo>
                    <a:cubicBezTo>
                      <a:pt x="0" y="41016"/>
                      <a:pt x="5881" y="26818"/>
                      <a:pt x="16350" y="16350"/>
                    </a:cubicBezTo>
                    <a:cubicBezTo>
                      <a:pt x="26818" y="5881"/>
                      <a:pt x="41016" y="0"/>
                      <a:pt x="55821" y="0"/>
                    </a:cubicBezTo>
                    <a:close/>
                  </a:path>
                </a:pathLst>
              </a:custGeom>
              <a:solidFill>
                <a:srgbClr val="004876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215444" cy="1402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19"/>
                  </a:lnSpc>
                </a:pPr>
                <a:r>
                  <a:rPr lang="en-US" sz="1299" b="1">
                    <a:solidFill>
                      <a:srgbClr val="FFFBFB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$4500</a:t>
                </a: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5165137" y="5367968"/>
              <a:ext cx="1090684" cy="565188"/>
              <a:chOff x="0" y="0"/>
              <a:chExt cx="215444" cy="111642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15444" cy="111642"/>
              </a:xfrm>
              <a:custGeom>
                <a:avLst/>
                <a:gdLst/>
                <a:ahLst/>
                <a:cxnLst/>
                <a:rect l="l" t="t" r="r" b="b"/>
                <a:pathLst>
                  <a:path w="215444" h="111642">
                    <a:moveTo>
                      <a:pt x="55821" y="0"/>
                    </a:moveTo>
                    <a:lnTo>
                      <a:pt x="159623" y="0"/>
                    </a:lnTo>
                    <a:cubicBezTo>
                      <a:pt x="174427" y="0"/>
                      <a:pt x="188626" y="5881"/>
                      <a:pt x="199094" y="16350"/>
                    </a:cubicBezTo>
                    <a:cubicBezTo>
                      <a:pt x="209563" y="26818"/>
                      <a:pt x="215444" y="41016"/>
                      <a:pt x="215444" y="55821"/>
                    </a:cubicBezTo>
                    <a:lnTo>
                      <a:pt x="215444" y="55821"/>
                    </a:lnTo>
                    <a:cubicBezTo>
                      <a:pt x="215444" y="86650"/>
                      <a:pt x="190452" y="111642"/>
                      <a:pt x="159623" y="111642"/>
                    </a:cubicBezTo>
                    <a:lnTo>
                      <a:pt x="55821" y="111642"/>
                    </a:lnTo>
                    <a:cubicBezTo>
                      <a:pt x="41016" y="111642"/>
                      <a:pt x="26818" y="105761"/>
                      <a:pt x="16350" y="95292"/>
                    </a:cubicBezTo>
                    <a:cubicBezTo>
                      <a:pt x="5881" y="84824"/>
                      <a:pt x="0" y="70626"/>
                      <a:pt x="0" y="55821"/>
                    </a:cubicBezTo>
                    <a:lnTo>
                      <a:pt x="0" y="55821"/>
                    </a:lnTo>
                    <a:cubicBezTo>
                      <a:pt x="0" y="41016"/>
                      <a:pt x="5881" y="26818"/>
                      <a:pt x="16350" y="16350"/>
                    </a:cubicBezTo>
                    <a:cubicBezTo>
                      <a:pt x="26818" y="5881"/>
                      <a:pt x="41016" y="0"/>
                      <a:pt x="55821" y="0"/>
                    </a:cubicBezTo>
                    <a:close/>
                  </a:path>
                </a:pathLst>
              </a:custGeom>
              <a:solidFill>
                <a:srgbClr val="004876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28575"/>
                <a:ext cx="215444" cy="1402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19"/>
                  </a:lnSpc>
                </a:pPr>
                <a:r>
                  <a:rPr lang="en-US" sz="1299" b="1">
                    <a:solidFill>
                      <a:srgbClr val="FFFBFB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$1500</a:t>
                </a: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3176065" y="8212621"/>
              <a:ext cx="1090684" cy="565188"/>
              <a:chOff x="0" y="0"/>
              <a:chExt cx="215444" cy="11164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15444" cy="111642"/>
              </a:xfrm>
              <a:custGeom>
                <a:avLst/>
                <a:gdLst/>
                <a:ahLst/>
                <a:cxnLst/>
                <a:rect l="l" t="t" r="r" b="b"/>
                <a:pathLst>
                  <a:path w="215444" h="111642">
                    <a:moveTo>
                      <a:pt x="55821" y="0"/>
                    </a:moveTo>
                    <a:lnTo>
                      <a:pt x="159623" y="0"/>
                    </a:lnTo>
                    <a:cubicBezTo>
                      <a:pt x="174427" y="0"/>
                      <a:pt x="188626" y="5881"/>
                      <a:pt x="199094" y="16350"/>
                    </a:cubicBezTo>
                    <a:cubicBezTo>
                      <a:pt x="209563" y="26818"/>
                      <a:pt x="215444" y="41016"/>
                      <a:pt x="215444" y="55821"/>
                    </a:cubicBezTo>
                    <a:lnTo>
                      <a:pt x="215444" y="55821"/>
                    </a:lnTo>
                    <a:cubicBezTo>
                      <a:pt x="215444" y="86650"/>
                      <a:pt x="190452" y="111642"/>
                      <a:pt x="159623" y="111642"/>
                    </a:cubicBezTo>
                    <a:lnTo>
                      <a:pt x="55821" y="111642"/>
                    </a:lnTo>
                    <a:cubicBezTo>
                      <a:pt x="41016" y="111642"/>
                      <a:pt x="26818" y="105761"/>
                      <a:pt x="16350" y="95292"/>
                    </a:cubicBezTo>
                    <a:cubicBezTo>
                      <a:pt x="5881" y="84824"/>
                      <a:pt x="0" y="70626"/>
                      <a:pt x="0" y="55821"/>
                    </a:cubicBezTo>
                    <a:lnTo>
                      <a:pt x="0" y="55821"/>
                    </a:lnTo>
                    <a:cubicBezTo>
                      <a:pt x="0" y="41016"/>
                      <a:pt x="5881" y="26818"/>
                      <a:pt x="16350" y="16350"/>
                    </a:cubicBezTo>
                    <a:cubicBezTo>
                      <a:pt x="26818" y="5881"/>
                      <a:pt x="41016" y="0"/>
                      <a:pt x="55821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215444" cy="1402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19"/>
                  </a:lnSpc>
                </a:pPr>
                <a:r>
                  <a:rPr lang="en-US" sz="1299" b="1">
                    <a:solidFill>
                      <a:srgbClr val="454A4D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$15,000</a:t>
                </a: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6176569" y="8276524"/>
              <a:ext cx="1090684" cy="565188"/>
              <a:chOff x="0" y="0"/>
              <a:chExt cx="215444" cy="111642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15444" cy="111642"/>
              </a:xfrm>
              <a:custGeom>
                <a:avLst/>
                <a:gdLst/>
                <a:ahLst/>
                <a:cxnLst/>
                <a:rect l="l" t="t" r="r" b="b"/>
                <a:pathLst>
                  <a:path w="215444" h="111642">
                    <a:moveTo>
                      <a:pt x="55821" y="0"/>
                    </a:moveTo>
                    <a:lnTo>
                      <a:pt x="159623" y="0"/>
                    </a:lnTo>
                    <a:cubicBezTo>
                      <a:pt x="174427" y="0"/>
                      <a:pt x="188626" y="5881"/>
                      <a:pt x="199094" y="16350"/>
                    </a:cubicBezTo>
                    <a:cubicBezTo>
                      <a:pt x="209563" y="26818"/>
                      <a:pt x="215444" y="41016"/>
                      <a:pt x="215444" y="55821"/>
                    </a:cubicBezTo>
                    <a:lnTo>
                      <a:pt x="215444" y="55821"/>
                    </a:lnTo>
                    <a:cubicBezTo>
                      <a:pt x="215444" y="86650"/>
                      <a:pt x="190452" y="111642"/>
                      <a:pt x="159623" y="111642"/>
                    </a:cubicBezTo>
                    <a:lnTo>
                      <a:pt x="55821" y="111642"/>
                    </a:lnTo>
                    <a:cubicBezTo>
                      <a:pt x="41016" y="111642"/>
                      <a:pt x="26818" y="105761"/>
                      <a:pt x="16350" y="95292"/>
                    </a:cubicBezTo>
                    <a:cubicBezTo>
                      <a:pt x="5881" y="84824"/>
                      <a:pt x="0" y="70626"/>
                      <a:pt x="0" y="55821"/>
                    </a:cubicBezTo>
                    <a:lnTo>
                      <a:pt x="0" y="55821"/>
                    </a:lnTo>
                    <a:cubicBezTo>
                      <a:pt x="0" y="41016"/>
                      <a:pt x="5881" y="26818"/>
                      <a:pt x="16350" y="16350"/>
                    </a:cubicBezTo>
                    <a:cubicBezTo>
                      <a:pt x="26818" y="5881"/>
                      <a:pt x="41016" y="0"/>
                      <a:pt x="55821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28575"/>
                <a:ext cx="215444" cy="1402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19"/>
                  </a:lnSpc>
                </a:pPr>
                <a:r>
                  <a:rPr lang="en-US" sz="1299" b="1">
                    <a:solidFill>
                      <a:srgbClr val="454A4D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$17,000</a:t>
                </a: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9172253" y="8276524"/>
              <a:ext cx="1090684" cy="565188"/>
              <a:chOff x="0" y="0"/>
              <a:chExt cx="215444" cy="111642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15444" cy="111642"/>
              </a:xfrm>
              <a:custGeom>
                <a:avLst/>
                <a:gdLst/>
                <a:ahLst/>
                <a:cxnLst/>
                <a:rect l="l" t="t" r="r" b="b"/>
                <a:pathLst>
                  <a:path w="215444" h="111642">
                    <a:moveTo>
                      <a:pt x="55821" y="0"/>
                    </a:moveTo>
                    <a:lnTo>
                      <a:pt x="159623" y="0"/>
                    </a:lnTo>
                    <a:cubicBezTo>
                      <a:pt x="174427" y="0"/>
                      <a:pt x="188626" y="5881"/>
                      <a:pt x="199094" y="16350"/>
                    </a:cubicBezTo>
                    <a:cubicBezTo>
                      <a:pt x="209563" y="26818"/>
                      <a:pt x="215444" y="41016"/>
                      <a:pt x="215444" y="55821"/>
                    </a:cubicBezTo>
                    <a:lnTo>
                      <a:pt x="215444" y="55821"/>
                    </a:lnTo>
                    <a:cubicBezTo>
                      <a:pt x="215444" y="86650"/>
                      <a:pt x="190452" y="111642"/>
                      <a:pt x="159623" y="111642"/>
                    </a:cubicBezTo>
                    <a:lnTo>
                      <a:pt x="55821" y="111642"/>
                    </a:lnTo>
                    <a:cubicBezTo>
                      <a:pt x="41016" y="111642"/>
                      <a:pt x="26818" y="105761"/>
                      <a:pt x="16350" y="95292"/>
                    </a:cubicBezTo>
                    <a:cubicBezTo>
                      <a:pt x="5881" y="84824"/>
                      <a:pt x="0" y="70626"/>
                      <a:pt x="0" y="55821"/>
                    </a:cubicBezTo>
                    <a:lnTo>
                      <a:pt x="0" y="55821"/>
                    </a:lnTo>
                    <a:cubicBezTo>
                      <a:pt x="0" y="41016"/>
                      <a:pt x="5881" y="26818"/>
                      <a:pt x="16350" y="16350"/>
                    </a:cubicBezTo>
                    <a:cubicBezTo>
                      <a:pt x="26818" y="5881"/>
                      <a:pt x="41016" y="0"/>
                      <a:pt x="55821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28575"/>
                <a:ext cx="215444" cy="1402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19"/>
                  </a:lnSpc>
                </a:pPr>
                <a:r>
                  <a:rPr lang="en-US" sz="1299" b="1">
                    <a:solidFill>
                      <a:srgbClr val="454A4D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$8,000</a:t>
                </a: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1932763" y="8276524"/>
              <a:ext cx="1090684" cy="565188"/>
              <a:chOff x="0" y="0"/>
              <a:chExt cx="215444" cy="111642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15444" cy="111642"/>
              </a:xfrm>
              <a:custGeom>
                <a:avLst/>
                <a:gdLst/>
                <a:ahLst/>
                <a:cxnLst/>
                <a:rect l="l" t="t" r="r" b="b"/>
                <a:pathLst>
                  <a:path w="215444" h="111642">
                    <a:moveTo>
                      <a:pt x="55821" y="0"/>
                    </a:moveTo>
                    <a:lnTo>
                      <a:pt x="159623" y="0"/>
                    </a:lnTo>
                    <a:cubicBezTo>
                      <a:pt x="174427" y="0"/>
                      <a:pt x="188626" y="5881"/>
                      <a:pt x="199094" y="16350"/>
                    </a:cubicBezTo>
                    <a:cubicBezTo>
                      <a:pt x="209563" y="26818"/>
                      <a:pt x="215444" y="41016"/>
                      <a:pt x="215444" y="55821"/>
                    </a:cubicBezTo>
                    <a:lnTo>
                      <a:pt x="215444" y="55821"/>
                    </a:lnTo>
                    <a:cubicBezTo>
                      <a:pt x="215444" y="86650"/>
                      <a:pt x="190452" y="111642"/>
                      <a:pt x="159623" y="111642"/>
                    </a:cubicBezTo>
                    <a:lnTo>
                      <a:pt x="55821" y="111642"/>
                    </a:lnTo>
                    <a:cubicBezTo>
                      <a:pt x="41016" y="111642"/>
                      <a:pt x="26818" y="105761"/>
                      <a:pt x="16350" y="95292"/>
                    </a:cubicBezTo>
                    <a:cubicBezTo>
                      <a:pt x="5881" y="84824"/>
                      <a:pt x="0" y="70626"/>
                      <a:pt x="0" y="55821"/>
                    </a:cubicBezTo>
                    <a:lnTo>
                      <a:pt x="0" y="55821"/>
                    </a:lnTo>
                    <a:cubicBezTo>
                      <a:pt x="0" y="41016"/>
                      <a:pt x="5881" y="26818"/>
                      <a:pt x="16350" y="16350"/>
                    </a:cubicBezTo>
                    <a:cubicBezTo>
                      <a:pt x="26818" y="5881"/>
                      <a:pt x="41016" y="0"/>
                      <a:pt x="55821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28575"/>
                <a:ext cx="215444" cy="1402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19"/>
                  </a:lnSpc>
                </a:pPr>
                <a:r>
                  <a:rPr lang="en-US" sz="1299" b="1">
                    <a:solidFill>
                      <a:srgbClr val="454A4D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$45,000</a:t>
                </a: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14619795" y="8276524"/>
              <a:ext cx="1090684" cy="565188"/>
              <a:chOff x="0" y="0"/>
              <a:chExt cx="215444" cy="111642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215444" cy="111642"/>
              </a:xfrm>
              <a:custGeom>
                <a:avLst/>
                <a:gdLst/>
                <a:ahLst/>
                <a:cxnLst/>
                <a:rect l="l" t="t" r="r" b="b"/>
                <a:pathLst>
                  <a:path w="215444" h="111642">
                    <a:moveTo>
                      <a:pt x="55821" y="0"/>
                    </a:moveTo>
                    <a:lnTo>
                      <a:pt x="159623" y="0"/>
                    </a:lnTo>
                    <a:cubicBezTo>
                      <a:pt x="174427" y="0"/>
                      <a:pt x="188626" y="5881"/>
                      <a:pt x="199094" y="16350"/>
                    </a:cubicBezTo>
                    <a:cubicBezTo>
                      <a:pt x="209563" y="26818"/>
                      <a:pt x="215444" y="41016"/>
                      <a:pt x="215444" y="55821"/>
                    </a:cubicBezTo>
                    <a:lnTo>
                      <a:pt x="215444" y="55821"/>
                    </a:lnTo>
                    <a:cubicBezTo>
                      <a:pt x="215444" y="86650"/>
                      <a:pt x="190452" y="111642"/>
                      <a:pt x="159623" y="111642"/>
                    </a:cubicBezTo>
                    <a:lnTo>
                      <a:pt x="55821" y="111642"/>
                    </a:lnTo>
                    <a:cubicBezTo>
                      <a:pt x="41016" y="111642"/>
                      <a:pt x="26818" y="105761"/>
                      <a:pt x="16350" y="95292"/>
                    </a:cubicBezTo>
                    <a:cubicBezTo>
                      <a:pt x="5881" y="84824"/>
                      <a:pt x="0" y="70626"/>
                      <a:pt x="0" y="55821"/>
                    </a:cubicBezTo>
                    <a:lnTo>
                      <a:pt x="0" y="55821"/>
                    </a:lnTo>
                    <a:cubicBezTo>
                      <a:pt x="0" y="41016"/>
                      <a:pt x="5881" y="26818"/>
                      <a:pt x="16350" y="16350"/>
                    </a:cubicBezTo>
                    <a:cubicBezTo>
                      <a:pt x="26818" y="5881"/>
                      <a:pt x="41016" y="0"/>
                      <a:pt x="55821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28575"/>
                <a:ext cx="215444" cy="1402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19"/>
                  </a:lnSpc>
                </a:pPr>
                <a:r>
                  <a:rPr lang="en-US" sz="1299" b="1">
                    <a:solidFill>
                      <a:srgbClr val="454A4D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$15,000</a:t>
                </a:r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2224">
            <a:off x="-421491" y="-3556334"/>
            <a:ext cx="19130982" cy="19130982"/>
          </a:xfrm>
          <a:custGeom>
            <a:avLst/>
            <a:gdLst/>
            <a:ahLst/>
            <a:cxnLst/>
            <a:rect l="l" t="t" r="r" b="b"/>
            <a:pathLst>
              <a:path w="19130982" h="19130982">
                <a:moveTo>
                  <a:pt x="0" y="0"/>
                </a:moveTo>
                <a:lnTo>
                  <a:pt x="19130982" y="0"/>
                </a:lnTo>
                <a:lnTo>
                  <a:pt x="19130982" y="19130982"/>
                </a:lnTo>
                <a:lnTo>
                  <a:pt x="0" y="1913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706464" y="4086914"/>
            <a:ext cx="2894136" cy="3113741"/>
            <a:chOff x="0" y="0"/>
            <a:chExt cx="3858848" cy="4151655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858848" cy="3858848"/>
              <a:chOff x="0" y="0"/>
              <a:chExt cx="622958" cy="62295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22958" cy="622958"/>
              </a:xfrm>
              <a:custGeom>
                <a:avLst/>
                <a:gdLst/>
                <a:ahLst/>
                <a:cxnLst/>
                <a:rect l="l" t="t" r="r" b="b"/>
                <a:pathLst>
                  <a:path w="622958" h="622958">
                    <a:moveTo>
                      <a:pt x="105735" y="0"/>
                    </a:moveTo>
                    <a:lnTo>
                      <a:pt x="517222" y="0"/>
                    </a:lnTo>
                    <a:cubicBezTo>
                      <a:pt x="545265" y="0"/>
                      <a:pt x="572159" y="11140"/>
                      <a:pt x="591988" y="30969"/>
                    </a:cubicBezTo>
                    <a:cubicBezTo>
                      <a:pt x="611818" y="50798"/>
                      <a:pt x="622958" y="77693"/>
                      <a:pt x="622958" y="105735"/>
                    </a:cubicBezTo>
                    <a:lnTo>
                      <a:pt x="622958" y="517222"/>
                    </a:lnTo>
                    <a:cubicBezTo>
                      <a:pt x="622958" y="575618"/>
                      <a:pt x="575618" y="622958"/>
                      <a:pt x="517222" y="622958"/>
                    </a:cubicBezTo>
                    <a:lnTo>
                      <a:pt x="105735" y="622958"/>
                    </a:lnTo>
                    <a:cubicBezTo>
                      <a:pt x="47339" y="622958"/>
                      <a:pt x="0" y="575618"/>
                      <a:pt x="0" y="517222"/>
                    </a:cubicBezTo>
                    <a:lnTo>
                      <a:pt x="0" y="105735"/>
                    </a:lnTo>
                    <a:cubicBezTo>
                      <a:pt x="0" y="47339"/>
                      <a:pt x="47339" y="0"/>
                      <a:pt x="10573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622958" cy="670583"/>
              </a:xfrm>
              <a:prstGeom prst="rect">
                <a:avLst/>
              </a:prstGeom>
            </p:spPr>
            <p:txBody>
              <a:bodyPr lIns="73695" tIns="73695" rIns="73695" bIns="73695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75910" y="3288462"/>
              <a:ext cx="3707027" cy="863193"/>
              <a:chOff x="0" y="0"/>
              <a:chExt cx="1093367" cy="2545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093367" cy="254594"/>
              </a:xfrm>
              <a:custGeom>
                <a:avLst/>
                <a:gdLst/>
                <a:ahLst/>
                <a:cxnLst/>
                <a:rect l="l" t="t" r="r" b="b"/>
                <a:pathLst>
                  <a:path w="1093367" h="254594">
                    <a:moveTo>
                      <a:pt x="127297" y="0"/>
                    </a:moveTo>
                    <a:lnTo>
                      <a:pt x="966070" y="0"/>
                    </a:lnTo>
                    <a:cubicBezTo>
                      <a:pt x="999831" y="0"/>
                      <a:pt x="1032210" y="13412"/>
                      <a:pt x="1056082" y="37284"/>
                    </a:cubicBezTo>
                    <a:cubicBezTo>
                      <a:pt x="1079955" y="61157"/>
                      <a:pt x="1093367" y="93536"/>
                      <a:pt x="1093367" y="127297"/>
                    </a:cubicBezTo>
                    <a:lnTo>
                      <a:pt x="1093367" y="127297"/>
                    </a:lnTo>
                    <a:cubicBezTo>
                      <a:pt x="1093367" y="197601"/>
                      <a:pt x="1036374" y="254594"/>
                      <a:pt x="966070" y="254594"/>
                    </a:cubicBezTo>
                    <a:lnTo>
                      <a:pt x="127297" y="254594"/>
                    </a:lnTo>
                    <a:cubicBezTo>
                      <a:pt x="93536" y="254594"/>
                      <a:pt x="61157" y="241182"/>
                      <a:pt x="37284" y="217310"/>
                    </a:cubicBezTo>
                    <a:cubicBezTo>
                      <a:pt x="13412" y="193437"/>
                      <a:pt x="0" y="161058"/>
                      <a:pt x="0" y="127297"/>
                    </a:cubicBezTo>
                    <a:lnTo>
                      <a:pt x="0" y="127297"/>
                    </a:lnTo>
                    <a:cubicBezTo>
                      <a:pt x="0" y="93536"/>
                      <a:pt x="13412" y="61157"/>
                      <a:pt x="37284" y="37284"/>
                    </a:cubicBezTo>
                    <a:cubicBezTo>
                      <a:pt x="61157" y="13412"/>
                      <a:pt x="93536" y="0"/>
                      <a:pt x="127297" y="0"/>
                    </a:cubicBezTo>
                    <a:close/>
                  </a:path>
                </a:pathLst>
              </a:custGeom>
              <a:solidFill>
                <a:srgbClr val="6F9ED2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1093367" cy="302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422188" y="3429827"/>
              <a:ext cx="3014471" cy="482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544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Entrepreneur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674588" y="735898"/>
              <a:ext cx="2548239" cy="2032221"/>
            </a:xfrm>
            <a:custGeom>
              <a:avLst/>
              <a:gdLst/>
              <a:ahLst/>
              <a:cxnLst/>
              <a:rect l="l" t="t" r="r" b="b"/>
              <a:pathLst>
                <a:path w="2548239" h="2032221">
                  <a:moveTo>
                    <a:pt x="0" y="0"/>
                  </a:moveTo>
                  <a:lnTo>
                    <a:pt x="2548239" y="0"/>
                  </a:lnTo>
                  <a:lnTo>
                    <a:pt x="2548239" y="2032221"/>
                  </a:lnTo>
                  <a:lnTo>
                    <a:pt x="0" y="2032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5449787" y="3242189"/>
            <a:ext cx="525414" cy="524206"/>
            <a:chOff x="0" y="0"/>
            <a:chExt cx="700552" cy="69894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700552" cy="698942"/>
              <a:chOff x="0" y="0"/>
              <a:chExt cx="255180" cy="25459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55180" cy="254594"/>
              </a:xfrm>
              <a:custGeom>
                <a:avLst/>
                <a:gdLst/>
                <a:ahLst/>
                <a:cxnLst/>
                <a:rect l="l" t="t" r="r" b="b"/>
                <a:pathLst>
                  <a:path w="255180" h="254594">
                    <a:moveTo>
                      <a:pt x="127297" y="0"/>
                    </a:moveTo>
                    <a:lnTo>
                      <a:pt x="127883" y="0"/>
                    </a:lnTo>
                    <a:cubicBezTo>
                      <a:pt x="161645" y="0"/>
                      <a:pt x="194023" y="13412"/>
                      <a:pt x="217896" y="37284"/>
                    </a:cubicBezTo>
                    <a:cubicBezTo>
                      <a:pt x="241769" y="61157"/>
                      <a:pt x="255180" y="93536"/>
                      <a:pt x="255180" y="127297"/>
                    </a:cubicBezTo>
                    <a:lnTo>
                      <a:pt x="255180" y="127297"/>
                    </a:lnTo>
                    <a:cubicBezTo>
                      <a:pt x="255180" y="197601"/>
                      <a:pt x="198188" y="254594"/>
                      <a:pt x="127883" y="254594"/>
                    </a:cubicBezTo>
                    <a:lnTo>
                      <a:pt x="127297" y="254594"/>
                    </a:lnTo>
                    <a:cubicBezTo>
                      <a:pt x="93536" y="254594"/>
                      <a:pt x="61157" y="241182"/>
                      <a:pt x="37284" y="217310"/>
                    </a:cubicBezTo>
                    <a:cubicBezTo>
                      <a:pt x="13412" y="193437"/>
                      <a:pt x="0" y="161058"/>
                      <a:pt x="0" y="127297"/>
                    </a:cubicBezTo>
                    <a:lnTo>
                      <a:pt x="0" y="127297"/>
                    </a:lnTo>
                    <a:cubicBezTo>
                      <a:pt x="0" y="93536"/>
                      <a:pt x="13412" y="61157"/>
                      <a:pt x="37284" y="37284"/>
                    </a:cubicBezTo>
                    <a:cubicBezTo>
                      <a:pt x="61157" y="13412"/>
                      <a:pt x="93536" y="0"/>
                      <a:pt x="127297" y="0"/>
                    </a:cubicBezTo>
                    <a:close/>
                  </a:path>
                </a:pathLst>
              </a:custGeom>
              <a:solidFill>
                <a:srgbClr val="004876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255180" cy="302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65439" y="100853"/>
              <a:ext cx="569673" cy="404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6"/>
                </a:lnSpc>
              </a:pPr>
              <a:r>
                <a:rPr lang="en-US" sz="2060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1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449787" y="6743876"/>
            <a:ext cx="525414" cy="524206"/>
            <a:chOff x="0" y="0"/>
            <a:chExt cx="700552" cy="69894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00552" cy="698942"/>
              <a:chOff x="0" y="0"/>
              <a:chExt cx="255180" cy="25459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55180" cy="254594"/>
              </a:xfrm>
              <a:custGeom>
                <a:avLst/>
                <a:gdLst/>
                <a:ahLst/>
                <a:cxnLst/>
                <a:rect l="l" t="t" r="r" b="b"/>
                <a:pathLst>
                  <a:path w="255180" h="254594">
                    <a:moveTo>
                      <a:pt x="127297" y="0"/>
                    </a:moveTo>
                    <a:lnTo>
                      <a:pt x="127883" y="0"/>
                    </a:lnTo>
                    <a:cubicBezTo>
                      <a:pt x="198188" y="0"/>
                      <a:pt x="255180" y="56993"/>
                      <a:pt x="255180" y="127297"/>
                    </a:cubicBezTo>
                    <a:lnTo>
                      <a:pt x="255180" y="127297"/>
                    </a:lnTo>
                    <a:cubicBezTo>
                      <a:pt x="255180" y="197601"/>
                      <a:pt x="198188" y="254594"/>
                      <a:pt x="127883" y="254594"/>
                    </a:cubicBezTo>
                    <a:lnTo>
                      <a:pt x="127297" y="254594"/>
                    </a:lnTo>
                    <a:cubicBezTo>
                      <a:pt x="56993" y="254594"/>
                      <a:pt x="0" y="197601"/>
                      <a:pt x="0" y="127297"/>
                    </a:cubicBezTo>
                    <a:lnTo>
                      <a:pt x="0" y="127297"/>
                    </a:lnTo>
                    <a:cubicBezTo>
                      <a:pt x="0" y="56993"/>
                      <a:pt x="56993" y="0"/>
                      <a:pt x="127297" y="0"/>
                    </a:cubicBezTo>
                    <a:close/>
                  </a:path>
                </a:pathLst>
              </a:custGeom>
              <a:solidFill>
                <a:srgbClr val="004876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255180" cy="302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65439" y="100853"/>
              <a:ext cx="569673" cy="404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6"/>
                </a:lnSpc>
              </a:pPr>
              <a:r>
                <a:rPr lang="en-US" sz="2060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449787" y="5007905"/>
            <a:ext cx="525414" cy="524206"/>
            <a:chOff x="0" y="0"/>
            <a:chExt cx="700552" cy="698942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700552" cy="698942"/>
              <a:chOff x="0" y="0"/>
              <a:chExt cx="255180" cy="25459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55180" cy="254594"/>
              </a:xfrm>
              <a:custGeom>
                <a:avLst/>
                <a:gdLst/>
                <a:ahLst/>
                <a:cxnLst/>
                <a:rect l="l" t="t" r="r" b="b"/>
                <a:pathLst>
                  <a:path w="255180" h="254594">
                    <a:moveTo>
                      <a:pt x="127297" y="0"/>
                    </a:moveTo>
                    <a:lnTo>
                      <a:pt x="127883" y="0"/>
                    </a:lnTo>
                    <a:cubicBezTo>
                      <a:pt x="198188" y="0"/>
                      <a:pt x="255180" y="56993"/>
                      <a:pt x="255180" y="127297"/>
                    </a:cubicBezTo>
                    <a:lnTo>
                      <a:pt x="255180" y="127297"/>
                    </a:lnTo>
                    <a:cubicBezTo>
                      <a:pt x="255180" y="197601"/>
                      <a:pt x="198188" y="254594"/>
                      <a:pt x="127883" y="254594"/>
                    </a:cubicBezTo>
                    <a:lnTo>
                      <a:pt x="127297" y="254594"/>
                    </a:lnTo>
                    <a:cubicBezTo>
                      <a:pt x="56993" y="254594"/>
                      <a:pt x="0" y="197601"/>
                      <a:pt x="0" y="127297"/>
                    </a:cubicBezTo>
                    <a:lnTo>
                      <a:pt x="0" y="127297"/>
                    </a:lnTo>
                    <a:cubicBezTo>
                      <a:pt x="0" y="56993"/>
                      <a:pt x="56993" y="0"/>
                      <a:pt x="127297" y="0"/>
                    </a:cubicBezTo>
                    <a:close/>
                  </a:path>
                </a:pathLst>
              </a:custGeom>
              <a:solidFill>
                <a:srgbClr val="004876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47625"/>
                <a:ext cx="255180" cy="302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65439" y="100853"/>
              <a:ext cx="569673" cy="404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6"/>
                </a:lnSpc>
              </a:pPr>
              <a:r>
                <a:rPr lang="en-US" sz="2060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8275777" y="7334871"/>
            <a:ext cx="1620147" cy="506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6"/>
              </a:lnSpc>
            </a:pPr>
            <a:r>
              <a:rPr lang="en-US" sz="1823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BROKER A</a:t>
            </a:r>
          </a:p>
          <a:p>
            <a:pPr algn="ctr">
              <a:lnSpc>
                <a:spcPts val="2006"/>
              </a:lnSpc>
            </a:pPr>
            <a:r>
              <a:rPr lang="en-US" sz="1823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(BUYER)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4302493" y="4086914"/>
            <a:ext cx="2956807" cy="3181168"/>
            <a:chOff x="0" y="0"/>
            <a:chExt cx="3942409" cy="4241557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3942409" cy="3942409"/>
              <a:chOff x="0" y="0"/>
              <a:chExt cx="622958" cy="62295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22958" cy="622958"/>
              </a:xfrm>
              <a:custGeom>
                <a:avLst/>
                <a:gdLst/>
                <a:ahLst/>
                <a:cxnLst/>
                <a:rect l="l" t="t" r="r" b="b"/>
                <a:pathLst>
                  <a:path w="622958" h="622958">
                    <a:moveTo>
                      <a:pt x="105735" y="0"/>
                    </a:moveTo>
                    <a:lnTo>
                      <a:pt x="517222" y="0"/>
                    </a:lnTo>
                    <a:cubicBezTo>
                      <a:pt x="545265" y="0"/>
                      <a:pt x="572159" y="11140"/>
                      <a:pt x="591988" y="30969"/>
                    </a:cubicBezTo>
                    <a:cubicBezTo>
                      <a:pt x="611818" y="50798"/>
                      <a:pt x="622958" y="77693"/>
                      <a:pt x="622958" y="105735"/>
                    </a:cubicBezTo>
                    <a:lnTo>
                      <a:pt x="622958" y="517222"/>
                    </a:lnTo>
                    <a:cubicBezTo>
                      <a:pt x="622958" y="575618"/>
                      <a:pt x="575618" y="622958"/>
                      <a:pt x="517222" y="622958"/>
                    </a:cubicBezTo>
                    <a:lnTo>
                      <a:pt x="105735" y="622958"/>
                    </a:lnTo>
                    <a:cubicBezTo>
                      <a:pt x="47339" y="622958"/>
                      <a:pt x="0" y="575618"/>
                      <a:pt x="0" y="517222"/>
                    </a:cubicBezTo>
                    <a:lnTo>
                      <a:pt x="0" y="105735"/>
                    </a:lnTo>
                    <a:cubicBezTo>
                      <a:pt x="0" y="47339"/>
                      <a:pt x="47339" y="0"/>
                      <a:pt x="10573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47625"/>
                <a:ext cx="622958" cy="670583"/>
              </a:xfrm>
              <a:prstGeom prst="rect">
                <a:avLst/>
              </a:prstGeom>
            </p:spPr>
            <p:txBody>
              <a:bodyPr lIns="73695" tIns="73695" rIns="73695" bIns="73695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77554" y="3359672"/>
              <a:ext cx="3787301" cy="881885"/>
              <a:chOff x="0" y="0"/>
              <a:chExt cx="1093367" cy="254594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093367" cy="254594"/>
              </a:xfrm>
              <a:custGeom>
                <a:avLst/>
                <a:gdLst/>
                <a:ahLst/>
                <a:cxnLst/>
                <a:rect l="l" t="t" r="r" b="b"/>
                <a:pathLst>
                  <a:path w="1093367" h="254594">
                    <a:moveTo>
                      <a:pt x="127297" y="0"/>
                    </a:moveTo>
                    <a:lnTo>
                      <a:pt x="966070" y="0"/>
                    </a:lnTo>
                    <a:cubicBezTo>
                      <a:pt x="999831" y="0"/>
                      <a:pt x="1032210" y="13412"/>
                      <a:pt x="1056082" y="37284"/>
                    </a:cubicBezTo>
                    <a:cubicBezTo>
                      <a:pt x="1079955" y="61157"/>
                      <a:pt x="1093367" y="93536"/>
                      <a:pt x="1093367" y="127297"/>
                    </a:cubicBezTo>
                    <a:lnTo>
                      <a:pt x="1093367" y="127297"/>
                    </a:lnTo>
                    <a:cubicBezTo>
                      <a:pt x="1093367" y="197601"/>
                      <a:pt x="1036374" y="254594"/>
                      <a:pt x="966070" y="254594"/>
                    </a:cubicBezTo>
                    <a:lnTo>
                      <a:pt x="127297" y="254594"/>
                    </a:lnTo>
                    <a:cubicBezTo>
                      <a:pt x="93536" y="254594"/>
                      <a:pt x="61157" y="241182"/>
                      <a:pt x="37284" y="217310"/>
                    </a:cubicBezTo>
                    <a:cubicBezTo>
                      <a:pt x="13412" y="193437"/>
                      <a:pt x="0" y="161058"/>
                      <a:pt x="0" y="127297"/>
                    </a:cubicBezTo>
                    <a:lnTo>
                      <a:pt x="0" y="127297"/>
                    </a:lnTo>
                    <a:cubicBezTo>
                      <a:pt x="0" y="93536"/>
                      <a:pt x="13412" y="61157"/>
                      <a:pt x="37284" y="37284"/>
                    </a:cubicBezTo>
                    <a:cubicBezTo>
                      <a:pt x="61157" y="13412"/>
                      <a:pt x="93536" y="0"/>
                      <a:pt x="127297" y="0"/>
                    </a:cubicBezTo>
                    <a:close/>
                  </a:path>
                </a:pathLst>
              </a:custGeom>
              <a:solidFill>
                <a:srgbClr val="6F9ED2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1093367" cy="302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431331" y="3503480"/>
              <a:ext cx="3079748" cy="493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sz="2600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ChocoUp</a:t>
              </a:r>
            </a:p>
          </p:txBody>
        </p:sp>
        <p:sp>
          <p:nvSpPr>
            <p:cNvPr id="37" name="Freeform 37"/>
            <p:cNvSpPr/>
            <p:nvPr/>
          </p:nvSpPr>
          <p:spPr>
            <a:xfrm>
              <a:off x="784991" y="584033"/>
              <a:ext cx="2411829" cy="2411829"/>
            </a:xfrm>
            <a:custGeom>
              <a:avLst/>
              <a:gdLst/>
              <a:ahLst/>
              <a:cxnLst/>
              <a:rect l="l" t="t" r="r" b="b"/>
              <a:pathLst>
                <a:path w="2411829" h="2411829">
                  <a:moveTo>
                    <a:pt x="0" y="0"/>
                  </a:moveTo>
                  <a:lnTo>
                    <a:pt x="2411829" y="0"/>
                  </a:lnTo>
                  <a:lnTo>
                    <a:pt x="2411829" y="2411829"/>
                  </a:lnTo>
                  <a:lnTo>
                    <a:pt x="0" y="2411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8" name="AutoShape 38"/>
          <p:cNvSpPr/>
          <p:nvPr/>
        </p:nvSpPr>
        <p:spPr>
          <a:xfrm>
            <a:off x="4962549" y="4182916"/>
            <a:ext cx="8975651" cy="0"/>
          </a:xfrm>
          <a:prstGeom prst="line">
            <a:avLst/>
          </a:prstGeom>
          <a:ln w="57150" cap="rnd">
            <a:solidFill>
              <a:srgbClr val="335979"/>
            </a:solidFill>
            <a:prstDash val="solid"/>
            <a:headEnd type="arrow" w="med" len="sm"/>
            <a:tailEnd type="arrow" w="med" len="sm"/>
          </a:ln>
        </p:spPr>
      </p:sp>
      <p:sp>
        <p:nvSpPr>
          <p:cNvPr id="39" name="AutoShape 39"/>
          <p:cNvSpPr/>
          <p:nvPr/>
        </p:nvSpPr>
        <p:spPr>
          <a:xfrm>
            <a:off x="4962549" y="6576175"/>
            <a:ext cx="8975651" cy="0"/>
          </a:xfrm>
          <a:prstGeom prst="line">
            <a:avLst/>
          </a:prstGeom>
          <a:ln w="57150" cap="rnd">
            <a:solidFill>
              <a:srgbClr val="EE9547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0" name="AutoShape 40"/>
          <p:cNvSpPr/>
          <p:nvPr/>
        </p:nvSpPr>
        <p:spPr>
          <a:xfrm>
            <a:off x="4962549" y="4714681"/>
            <a:ext cx="8975651" cy="0"/>
          </a:xfrm>
          <a:prstGeom prst="line">
            <a:avLst/>
          </a:prstGeom>
          <a:ln w="57150" cap="rnd">
            <a:solidFill>
              <a:srgbClr val="EE9547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41" name="TextBox 41"/>
          <p:cNvSpPr txBox="1"/>
          <p:nvPr/>
        </p:nvSpPr>
        <p:spPr>
          <a:xfrm>
            <a:off x="13979620" y="9627511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6F9ED2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951830" y="1381794"/>
            <a:ext cx="13888189" cy="948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6"/>
              </a:lnSpc>
            </a:pPr>
            <a:r>
              <a:rPr lang="en-US" sz="7225" b="1">
                <a:solidFill>
                  <a:srgbClr val="012661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Wakalah (Agency) Agreement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062366" y="2987402"/>
            <a:ext cx="6267336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ChocoUp and the Entrepreneur enter into Agency Agreement.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6062366" y="4826407"/>
            <a:ext cx="8225707" cy="146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u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Funds from ChocoUp are managed by the Entrepreneur in the business venture according to the objectives of the agreement.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062366" y="6686726"/>
            <a:ext cx="7147213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u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The Entrepreneur pays ChocoUp monthly from the business revenue until the agreed-upon amount is fulfilled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2224">
            <a:off x="-421491" y="-3556334"/>
            <a:ext cx="19130982" cy="19130982"/>
          </a:xfrm>
          <a:custGeom>
            <a:avLst/>
            <a:gdLst/>
            <a:ahLst/>
            <a:cxnLst/>
            <a:rect l="l" t="t" r="r" b="b"/>
            <a:pathLst>
              <a:path w="19130982" h="19130982">
                <a:moveTo>
                  <a:pt x="0" y="0"/>
                </a:moveTo>
                <a:lnTo>
                  <a:pt x="19130982" y="0"/>
                </a:lnTo>
                <a:lnTo>
                  <a:pt x="19130982" y="19130982"/>
                </a:lnTo>
                <a:lnTo>
                  <a:pt x="0" y="1913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275777" y="7334871"/>
            <a:ext cx="1620147" cy="506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6"/>
              </a:lnSpc>
            </a:pPr>
            <a:r>
              <a:rPr lang="en-US" sz="1823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BROKER A</a:t>
            </a:r>
          </a:p>
          <a:p>
            <a:pPr algn="ctr">
              <a:lnSpc>
                <a:spcPts val="2006"/>
              </a:lnSpc>
            </a:pPr>
            <a:r>
              <a:rPr lang="en-US" sz="1823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(BUYER)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1085" y="3024180"/>
            <a:ext cx="2956807" cy="3181168"/>
            <a:chOff x="0" y="0"/>
            <a:chExt cx="3942409" cy="4241557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3942409" cy="3942409"/>
              <a:chOff x="0" y="0"/>
              <a:chExt cx="622958" cy="62295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22958" cy="622958"/>
              </a:xfrm>
              <a:custGeom>
                <a:avLst/>
                <a:gdLst/>
                <a:ahLst/>
                <a:cxnLst/>
                <a:rect l="l" t="t" r="r" b="b"/>
                <a:pathLst>
                  <a:path w="622958" h="622958">
                    <a:moveTo>
                      <a:pt x="105735" y="0"/>
                    </a:moveTo>
                    <a:lnTo>
                      <a:pt x="517222" y="0"/>
                    </a:lnTo>
                    <a:cubicBezTo>
                      <a:pt x="545265" y="0"/>
                      <a:pt x="572159" y="11140"/>
                      <a:pt x="591988" y="30969"/>
                    </a:cubicBezTo>
                    <a:cubicBezTo>
                      <a:pt x="611818" y="50798"/>
                      <a:pt x="622958" y="77693"/>
                      <a:pt x="622958" y="105735"/>
                    </a:cubicBezTo>
                    <a:lnTo>
                      <a:pt x="622958" y="517222"/>
                    </a:lnTo>
                    <a:cubicBezTo>
                      <a:pt x="622958" y="575618"/>
                      <a:pt x="575618" y="622958"/>
                      <a:pt x="517222" y="622958"/>
                    </a:cubicBezTo>
                    <a:lnTo>
                      <a:pt x="105735" y="622958"/>
                    </a:lnTo>
                    <a:cubicBezTo>
                      <a:pt x="47339" y="622958"/>
                      <a:pt x="0" y="575618"/>
                      <a:pt x="0" y="517222"/>
                    </a:cubicBezTo>
                    <a:lnTo>
                      <a:pt x="0" y="105735"/>
                    </a:lnTo>
                    <a:cubicBezTo>
                      <a:pt x="0" y="47339"/>
                      <a:pt x="47339" y="0"/>
                      <a:pt x="10573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622958" cy="670583"/>
              </a:xfrm>
              <a:prstGeom prst="rect">
                <a:avLst/>
              </a:prstGeom>
            </p:spPr>
            <p:txBody>
              <a:bodyPr lIns="73695" tIns="73695" rIns="73695" bIns="73695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77554" y="3359672"/>
              <a:ext cx="3787301" cy="881885"/>
              <a:chOff x="0" y="0"/>
              <a:chExt cx="1093367" cy="25459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93367" cy="254594"/>
              </a:xfrm>
              <a:custGeom>
                <a:avLst/>
                <a:gdLst/>
                <a:ahLst/>
                <a:cxnLst/>
                <a:rect l="l" t="t" r="r" b="b"/>
                <a:pathLst>
                  <a:path w="1093367" h="254594">
                    <a:moveTo>
                      <a:pt x="127297" y="0"/>
                    </a:moveTo>
                    <a:lnTo>
                      <a:pt x="966070" y="0"/>
                    </a:lnTo>
                    <a:cubicBezTo>
                      <a:pt x="999831" y="0"/>
                      <a:pt x="1032210" y="13412"/>
                      <a:pt x="1056082" y="37284"/>
                    </a:cubicBezTo>
                    <a:cubicBezTo>
                      <a:pt x="1079955" y="61157"/>
                      <a:pt x="1093367" y="93536"/>
                      <a:pt x="1093367" y="127297"/>
                    </a:cubicBezTo>
                    <a:lnTo>
                      <a:pt x="1093367" y="127297"/>
                    </a:lnTo>
                    <a:cubicBezTo>
                      <a:pt x="1093367" y="197601"/>
                      <a:pt x="1036374" y="254594"/>
                      <a:pt x="966070" y="254594"/>
                    </a:cubicBezTo>
                    <a:lnTo>
                      <a:pt x="127297" y="254594"/>
                    </a:lnTo>
                    <a:cubicBezTo>
                      <a:pt x="93536" y="254594"/>
                      <a:pt x="61157" y="241182"/>
                      <a:pt x="37284" y="217310"/>
                    </a:cubicBezTo>
                    <a:cubicBezTo>
                      <a:pt x="13412" y="193437"/>
                      <a:pt x="0" y="161058"/>
                      <a:pt x="0" y="127297"/>
                    </a:cubicBezTo>
                    <a:lnTo>
                      <a:pt x="0" y="127297"/>
                    </a:lnTo>
                    <a:cubicBezTo>
                      <a:pt x="0" y="93536"/>
                      <a:pt x="13412" y="61157"/>
                      <a:pt x="37284" y="37284"/>
                    </a:cubicBezTo>
                    <a:cubicBezTo>
                      <a:pt x="61157" y="13412"/>
                      <a:pt x="93536" y="0"/>
                      <a:pt x="127297" y="0"/>
                    </a:cubicBezTo>
                    <a:close/>
                  </a:path>
                </a:pathLst>
              </a:custGeom>
              <a:solidFill>
                <a:srgbClr val="6F9ED2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1093367" cy="302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31331" y="3503480"/>
              <a:ext cx="3079748" cy="493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sz="2600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ChocoUp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784991" y="584033"/>
              <a:ext cx="2411829" cy="2411829"/>
            </a:xfrm>
            <a:custGeom>
              <a:avLst/>
              <a:gdLst/>
              <a:ahLst/>
              <a:cxnLst/>
              <a:rect l="l" t="t" r="r" b="b"/>
              <a:pathLst>
                <a:path w="2411829" h="2411829">
                  <a:moveTo>
                    <a:pt x="0" y="0"/>
                  </a:moveTo>
                  <a:lnTo>
                    <a:pt x="2411829" y="0"/>
                  </a:lnTo>
                  <a:lnTo>
                    <a:pt x="2411829" y="2411829"/>
                  </a:lnTo>
                  <a:lnTo>
                    <a:pt x="0" y="2411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3979620" y="9627511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6F9ED2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3926" y="1381794"/>
            <a:ext cx="15416092" cy="948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6"/>
              </a:lnSpc>
            </a:pPr>
            <a:r>
              <a:rPr lang="en-US" sz="7225" b="1">
                <a:solidFill>
                  <a:srgbClr val="012661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Wakalah (Agency) Agreement. Cont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543552" y="6899351"/>
            <a:ext cx="3331874" cy="6080938"/>
            <a:chOff x="0" y="0"/>
            <a:chExt cx="877531" cy="160156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77531" cy="1601564"/>
            </a:xfrm>
            <a:custGeom>
              <a:avLst/>
              <a:gdLst/>
              <a:ahLst/>
              <a:cxnLst/>
              <a:rect l="l" t="t" r="r" b="b"/>
              <a:pathLst>
                <a:path w="877531" h="1601564">
                  <a:moveTo>
                    <a:pt x="0" y="0"/>
                  </a:moveTo>
                  <a:lnTo>
                    <a:pt x="877531" y="0"/>
                  </a:lnTo>
                  <a:lnTo>
                    <a:pt x="877531" y="1601564"/>
                  </a:lnTo>
                  <a:lnTo>
                    <a:pt x="0" y="1601564"/>
                  </a:lnTo>
                  <a:close/>
                </a:path>
              </a:pathLst>
            </a:custGeom>
            <a:solidFill>
              <a:srgbClr val="6F9ED2">
                <a:alpha val="14902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77531" cy="1649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348275" y="3634233"/>
            <a:ext cx="12491743" cy="4867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3" lvl="1" indent="-399411" algn="l">
              <a:lnSpc>
                <a:spcPts val="4809"/>
              </a:lnSpc>
              <a:buFont typeface="Arial"/>
              <a:buChar char="•"/>
            </a:pPr>
            <a:r>
              <a:rPr lang="en-US" sz="3699">
                <a:solidFill>
                  <a:srgbClr val="011C50"/>
                </a:solidFill>
                <a:latin typeface="Sarabun"/>
                <a:ea typeface="Sarabun"/>
                <a:cs typeface="Sarabun"/>
                <a:sym typeface="Sarabun"/>
              </a:rPr>
              <a:t>ChocoUp study and understand the Cash flow and feasibility of the Entrepreneur’s business.</a:t>
            </a:r>
          </a:p>
          <a:p>
            <a:pPr marL="798823" lvl="1" indent="-399411" algn="l">
              <a:lnSpc>
                <a:spcPts val="4809"/>
              </a:lnSpc>
              <a:buFont typeface="Arial"/>
              <a:buChar char="•"/>
            </a:pPr>
            <a:r>
              <a:rPr lang="en-US" sz="3699">
                <a:solidFill>
                  <a:srgbClr val="011C50"/>
                </a:solidFill>
                <a:latin typeface="Sarabun"/>
                <a:ea typeface="Sarabun"/>
                <a:cs typeface="Sarabun"/>
                <a:sym typeface="Sarabun"/>
              </a:rPr>
              <a:t>ChocoUp will ensure a mechanism is in place to digitally monitor the sale and collection of the Entrepreneur’s business.</a:t>
            </a:r>
          </a:p>
          <a:p>
            <a:pPr marL="798823" lvl="1" indent="-399411" algn="l">
              <a:lnSpc>
                <a:spcPts val="4809"/>
              </a:lnSpc>
              <a:buFont typeface="Arial"/>
              <a:buChar char="•"/>
            </a:pPr>
            <a:r>
              <a:rPr lang="en-US" sz="3699">
                <a:solidFill>
                  <a:srgbClr val="011C50"/>
                </a:solidFill>
                <a:latin typeface="Sarabun"/>
                <a:ea typeface="Sarabun"/>
                <a:cs typeface="Sarabun"/>
                <a:sym typeface="Sarabun"/>
              </a:rPr>
              <a:t>ChocoUp to put in place a mechanism to capture daily sale and capture an agreed percentage of daily sale towards “repayment pot”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06051" y="7474734"/>
            <a:ext cx="3259875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4500" b="1">
                <a:solidFill>
                  <a:srgbClr val="012661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ChocoUp’s</a:t>
            </a:r>
          </a:p>
          <a:p>
            <a:pPr marL="0" lvl="1" indent="0" algn="l">
              <a:lnSpc>
                <a:spcPts val="4320"/>
              </a:lnSpc>
              <a:spcBef>
                <a:spcPct val="0"/>
              </a:spcBef>
            </a:pPr>
            <a:r>
              <a:rPr lang="en-US" sz="4500" b="1">
                <a:solidFill>
                  <a:srgbClr val="012661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Role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2224">
            <a:off x="-421491" y="-3556334"/>
            <a:ext cx="19130982" cy="19130982"/>
          </a:xfrm>
          <a:custGeom>
            <a:avLst/>
            <a:gdLst/>
            <a:ahLst/>
            <a:cxnLst/>
            <a:rect l="l" t="t" r="r" b="b"/>
            <a:pathLst>
              <a:path w="19130982" h="19130982">
                <a:moveTo>
                  <a:pt x="0" y="0"/>
                </a:moveTo>
                <a:lnTo>
                  <a:pt x="19130982" y="0"/>
                </a:lnTo>
                <a:lnTo>
                  <a:pt x="19130982" y="19130982"/>
                </a:lnTo>
                <a:lnTo>
                  <a:pt x="0" y="1913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527523"/>
            <a:ext cx="4572000" cy="6080938"/>
            <a:chOff x="0" y="0"/>
            <a:chExt cx="1204148" cy="16015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04148" cy="1601564"/>
            </a:xfrm>
            <a:custGeom>
              <a:avLst/>
              <a:gdLst/>
              <a:ahLst/>
              <a:cxnLst/>
              <a:rect l="l" t="t" r="r" b="b"/>
              <a:pathLst>
                <a:path w="1204148" h="1601564">
                  <a:moveTo>
                    <a:pt x="0" y="0"/>
                  </a:moveTo>
                  <a:lnTo>
                    <a:pt x="1204148" y="0"/>
                  </a:lnTo>
                  <a:lnTo>
                    <a:pt x="1204148" y="1601564"/>
                  </a:lnTo>
                  <a:lnTo>
                    <a:pt x="0" y="1601564"/>
                  </a:lnTo>
                  <a:close/>
                </a:path>
              </a:pathLst>
            </a:custGeom>
            <a:solidFill>
              <a:srgbClr val="527EA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204148" cy="1649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91050" y="3527523"/>
            <a:ext cx="6818177" cy="6080938"/>
            <a:chOff x="0" y="0"/>
            <a:chExt cx="1795734" cy="16015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95734" cy="1601564"/>
            </a:xfrm>
            <a:custGeom>
              <a:avLst/>
              <a:gdLst/>
              <a:ahLst/>
              <a:cxnLst/>
              <a:rect l="l" t="t" r="r" b="b"/>
              <a:pathLst>
                <a:path w="1795734" h="1601564">
                  <a:moveTo>
                    <a:pt x="0" y="0"/>
                  </a:moveTo>
                  <a:lnTo>
                    <a:pt x="1795734" y="0"/>
                  </a:lnTo>
                  <a:lnTo>
                    <a:pt x="1795734" y="1601564"/>
                  </a:lnTo>
                  <a:lnTo>
                    <a:pt x="0" y="1601564"/>
                  </a:lnTo>
                  <a:close/>
                </a:path>
              </a:pathLst>
            </a:custGeom>
            <a:solidFill>
              <a:srgbClr val="6F9ED2">
                <a:alpha val="22745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795734" cy="1649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390177" y="3527523"/>
            <a:ext cx="2325823" cy="6080938"/>
            <a:chOff x="0" y="0"/>
            <a:chExt cx="612563" cy="16015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2563" cy="1601564"/>
            </a:xfrm>
            <a:custGeom>
              <a:avLst/>
              <a:gdLst/>
              <a:ahLst/>
              <a:cxnLst/>
              <a:rect l="l" t="t" r="r" b="b"/>
              <a:pathLst>
                <a:path w="612563" h="1601564">
                  <a:moveTo>
                    <a:pt x="0" y="0"/>
                  </a:moveTo>
                  <a:lnTo>
                    <a:pt x="612563" y="0"/>
                  </a:lnTo>
                  <a:lnTo>
                    <a:pt x="612563" y="1601564"/>
                  </a:lnTo>
                  <a:lnTo>
                    <a:pt x="0" y="1601564"/>
                  </a:lnTo>
                  <a:close/>
                </a:path>
              </a:pathLst>
            </a:custGeom>
            <a:solidFill>
              <a:srgbClr val="6F9ED2">
                <a:alpha val="1490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612563" cy="1649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16000" y="3527523"/>
            <a:ext cx="4572000" cy="6080938"/>
            <a:chOff x="0" y="0"/>
            <a:chExt cx="1204148" cy="160156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04148" cy="1601564"/>
            </a:xfrm>
            <a:custGeom>
              <a:avLst/>
              <a:gdLst/>
              <a:ahLst/>
              <a:cxnLst/>
              <a:rect l="l" t="t" r="r" b="b"/>
              <a:pathLst>
                <a:path w="1204148" h="1601564">
                  <a:moveTo>
                    <a:pt x="0" y="0"/>
                  </a:moveTo>
                  <a:lnTo>
                    <a:pt x="1204148" y="0"/>
                  </a:lnTo>
                  <a:lnTo>
                    <a:pt x="1204148" y="1601564"/>
                  </a:lnTo>
                  <a:lnTo>
                    <a:pt x="0" y="1601564"/>
                  </a:lnTo>
                  <a:close/>
                </a:path>
              </a:pathLst>
            </a:custGeom>
            <a:solidFill>
              <a:srgbClr val="6F9ED2">
                <a:alpha val="6667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204148" cy="1649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998638" y="2175082"/>
            <a:ext cx="6289362" cy="7025351"/>
          </a:xfrm>
          <a:custGeom>
            <a:avLst/>
            <a:gdLst/>
            <a:ahLst/>
            <a:cxnLst/>
            <a:rect l="l" t="t" r="r" b="b"/>
            <a:pathLst>
              <a:path w="6289362" h="7025351">
                <a:moveTo>
                  <a:pt x="0" y="0"/>
                </a:moveTo>
                <a:lnTo>
                  <a:pt x="6289362" y="0"/>
                </a:lnTo>
                <a:lnTo>
                  <a:pt x="6289362" y="7025350"/>
                </a:lnTo>
                <a:lnTo>
                  <a:pt x="0" y="7025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40397" y="1126385"/>
            <a:ext cx="4000500" cy="2245006"/>
          </a:xfrm>
          <a:custGeom>
            <a:avLst/>
            <a:gdLst/>
            <a:ahLst/>
            <a:cxnLst/>
            <a:rect l="l" t="t" r="r" b="b"/>
            <a:pathLst>
              <a:path w="4000500" h="2245006">
                <a:moveTo>
                  <a:pt x="0" y="0"/>
                </a:moveTo>
                <a:lnTo>
                  <a:pt x="4000500" y="0"/>
                </a:lnTo>
                <a:lnTo>
                  <a:pt x="4000500" y="2245007"/>
                </a:lnTo>
                <a:lnTo>
                  <a:pt x="0" y="224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900612" y="4338229"/>
            <a:ext cx="6156189" cy="416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9"/>
              </a:lnSpc>
            </a:pPr>
            <a:r>
              <a:rPr lang="en-US" sz="4399" b="1">
                <a:solidFill>
                  <a:srgbClr val="264D6D"/>
                </a:solidFill>
                <a:latin typeface="Sarabun Bold"/>
                <a:ea typeface="Sarabun Bold"/>
                <a:cs typeface="Sarabun Bold"/>
                <a:sym typeface="Sarabun Bold"/>
              </a:rPr>
              <a:t>Lyte enables influencers to access their commission in advance, bypassing typical client payment delays of 3 to 6 months.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1103" y="4850544"/>
            <a:ext cx="4109794" cy="2832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8"/>
              </a:lnSpc>
            </a:pPr>
            <a:r>
              <a:rPr lang="en-US" sz="5600" b="1">
                <a:solidFill>
                  <a:srgbClr val="FFFFFF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Financing services - Commission based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79620" y="9627511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6F9ED2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72098" y="424555"/>
            <a:ext cx="15056081" cy="607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5111" b="1">
                <a:solidFill>
                  <a:srgbClr val="004876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Case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968">
            <a:off x="-1555328" y="-505757"/>
            <a:ext cx="20086246" cy="11298513"/>
          </a:xfrm>
          <a:custGeom>
            <a:avLst/>
            <a:gdLst/>
            <a:ahLst/>
            <a:cxnLst/>
            <a:rect l="l" t="t" r="r" b="b"/>
            <a:pathLst>
              <a:path w="20086246" h="11298513">
                <a:moveTo>
                  <a:pt x="0" y="0"/>
                </a:moveTo>
                <a:lnTo>
                  <a:pt x="20086245" y="0"/>
                </a:lnTo>
                <a:lnTo>
                  <a:pt x="20086245" y="11298514"/>
                </a:lnTo>
                <a:lnTo>
                  <a:pt x="0" y="11298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43222" y="983241"/>
            <a:ext cx="15289144" cy="795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5"/>
              </a:lnSpc>
            </a:pPr>
            <a:r>
              <a:rPr lang="en-US" sz="6099" b="1">
                <a:solidFill>
                  <a:srgbClr val="012661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Influencer Financing Arrangement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917658" y="2656721"/>
            <a:ext cx="2693065" cy="2897413"/>
            <a:chOff x="0" y="0"/>
            <a:chExt cx="3590753" cy="3863217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3590753" cy="3590753"/>
              <a:chOff x="0" y="0"/>
              <a:chExt cx="622958" cy="62295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22958" cy="622958"/>
              </a:xfrm>
              <a:custGeom>
                <a:avLst/>
                <a:gdLst/>
                <a:ahLst/>
                <a:cxnLst/>
                <a:rect l="l" t="t" r="r" b="b"/>
                <a:pathLst>
                  <a:path w="622958" h="622958">
                    <a:moveTo>
                      <a:pt x="105735" y="0"/>
                    </a:moveTo>
                    <a:lnTo>
                      <a:pt x="517222" y="0"/>
                    </a:lnTo>
                    <a:cubicBezTo>
                      <a:pt x="545265" y="0"/>
                      <a:pt x="572159" y="11140"/>
                      <a:pt x="591988" y="30969"/>
                    </a:cubicBezTo>
                    <a:cubicBezTo>
                      <a:pt x="611818" y="50798"/>
                      <a:pt x="622958" y="77693"/>
                      <a:pt x="622958" y="105735"/>
                    </a:cubicBezTo>
                    <a:lnTo>
                      <a:pt x="622958" y="517222"/>
                    </a:lnTo>
                    <a:cubicBezTo>
                      <a:pt x="622958" y="575618"/>
                      <a:pt x="575618" y="622958"/>
                      <a:pt x="517222" y="622958"/>
                    </a:cubicBezTo>
                    <a:lnTo>
                      <a:pt x="105735" y="622958"/>
                    </a:lnTo>
                    <a:cubicBezTo>
                      <a:pt x="47339" y="622958"/>
                      <a:pt x="0" y="575618"/>
                      <a:pt x="0" y="517222"/>
                    </a:cubicBezTo>
                    <a:lnTo>
                      <a:pt x="0" y="105735"/>
                    </a:lnTo>
                    <a:cubicBezTo>
                      <a:pt x="0" y="47339"/>
                      <a:pt x="47339" y="0"/>
                      <a:pt x="10573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622958" cy="670583"/>
              </a:xfrm>
              <a:prstGeom prst="rect">
                <a:avLst/>
              </a:prstGeom>
            </p:spPr>
            <p:txBody>
              <a:bodyPr lIns="73695" tIns="73695" rIns="73695" bIns="73695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70637" y="3059995"/>
              <a:ext cx="3449480" cy="803222"/>
              <a:chOff x="0" y="0"/>
              <a:chExt cx="1093367" cy="25459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93367" cy="254594"/>
              </a:xfrm>
              <a:custGeom>
                <a:avLst/>
                <a:gdLst/>
                <a:ahLst/>
                <a:cxnLst/>
                <a:rect l="l" t="t" r="r" b="b"/>
                <a:pathLst>
                  <a:path w="1093367" h="254594">
                    <a:moveTo>
                      <a:pt x="127297" y="0"/>
                    </a:moveTo>
                    <a:lnTo>
                      <a:pt x="966070" y="0"/>
                    </a:lnTo>
                    <a:cubicBezTo>
                      <a:pt x="999831" y="0"/>
                      <a:pt x="1032210" y="13412"/>
                      <a:pt x="1056082" y="37284"/>
                    </a:cubicBezTo>
                    <a:cubicBezTo>
                      <a:pt x="1079955" y="61157"/>
                      <a:pt x="1093367" y="93536"/>
                      <a:pt x="1093367" y="127297"/>
                    </a:cubicBezTo>
                    <a:lnTo>
                      <a:pt x="1093367" y="127297"/>
                    </a:lnTo>
                    <a:cubicBezTo>
                      <a:pt x="1093367" y="197601"/>
                      <a:pt x="1036374" y="254594"/>
                      <a:pt x="966070" y="254594"/>
                    </a:cubicBezTo>
                    <a:lnTo>
                      <a:pt x="127297" y="254594"/>
                    </a:lnTo>
                    <a:cubicBezTo>
                      <a:pt x="93536" y="254594"/>
                      <a:pt x="61157" y="241182"/>
                      <a:pt x="37284" y="217310"/>
                    </a:cubicBezTo>
                    <a:cubicBezTo>
                      <a:pt x="13412" y="193437"/>
                      <a:pt x="0" y="161058"/>
                      <a:pt x="0" y="127297"/>
                    </a:cubicBezTo>
                    <a:lnTo>
                      <a:pt x="0" y="127297"/>
                    </a:lnTo>
                    <a:cubicBezTo>
                      <a:pt x="0" y="93536"/>
                      <a:pt x="13412" y="61157"/>
                      <a:pt x="37284" y="37284"/>
                    </a:cubicBezTo>
                    <a:cubicBezTo>
                      <a:pt x="61157" y="13412"/>
                      <a:pt x="93536" y="0"/>
                      <a:pt x="127297" y="0"/>
                    </a:cubicBezTo>
                    <a:close/>
                  </a:path>
                </a:pathLst>
              </a:custGeom>
              <a:solidFill>
                <a:srgbClr val="6F9ED2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1093367" cy="302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92857" y="3183999"/>
              <a:ext cx="2805040" cy="4563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4"/>
                </a:lnSpc>
              </a:pPr>
              <a:r>
                <a:rPr lang="en-US" sz="2368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Influencer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627720" y="684771"/>
              <a:ext cx="2371199" cy="1891031"/>
            </a:xfrm>
            <a:custGeom>
              <a:avLst/>
              <a:gdLst/>
              <a:ahLst/>
              <a:cxnLst/>
              <a:rect l="l" t="t" r="r" b="b"/>
              <a:pathLst>
                <a:path w="2371199" h="1891031">
                  <a:moveTo>
                    <a:pt x="0" y="0"/>
                  </a:moveTo>
                  <a:lnTo>
                    <a:pt x="2371200" y="0"/>
                  </a:lnTo>
                  <a:lnTo>
                    <a:pt x="2371200" y="1891032"/>
                  </a:lnTo>
                  <a:lnTo>
                    <a:pt x="0" y="1891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2724468" y="2505717"/>
            <a:ext cx="2569587" cy="3048417"/>
            <a:chOff x="0" y="0"/>
            <a:chExt cx="3426116" cy="4064556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3426116" cy="3426116"/>
              <a:chOff x="0" y="0"/>
              <a:chExt cx="622958" cy="62295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22958" cy="622958"/>
              </a:xfrm>
              <a:custGeom>
                <a:avLst/>
                <a:gdLst/>
                <a:ahLst/>
                <a:cxnLst/>
                <a:rect l="l" t="t" r="r" b="b"/>
                <a:pathLst>
                  <a:path w="622958" h="622958">
                    <a:moveTo>
                      <a:pt x="167987" y="0"/>
                    </a:moveTo>
                    <a:lnTo>
                      <a:pt x="454970" y="0"/>
                    </a:lnTo>
                    <a:cubicBezTo>
                      <a:pt x="499523" y="0"/>
                      <a:pt x="542252" y="17699"/>
                      <a:pt x="573755" y="49202"/>
                    </a:cubicBezTo>
                    <a:cubicBezTo>
                      <a:pt x="605259" y="80706"/>
                      <a:pt x="622958" y="123434"/>
                      <a:pt x="622958" y="167987"/>
                    </a:cubicBezTo>
                    <a:lnTo>
                      <a:pt x="622958" y="454970"/>
                    </a:lnTo>
                    <a:cubicBezTo>
                      <a:pt x="622958" y="547747"/>
                      <a:pt x="547747" y="622958"/>
                      <a:pt x="454970" y="622958"/>
                    </a:cubicBezTo>
                    <a:lnTo>
                      <a:pt x="167987" y="622958"/>
                    </a:lnTo>
                    <a:cubicBezTo>
                      <a:pt x="75210" y="622958"/>
                      <a:pt x="0" y="547747"/>
                      <a:pt x="0" y="454970"/>
                    </a:cubicBezTo>
                    <a:lnTo>
                      <a:pt x="0" y="167987"/>
                    </a:lnTo>
                    <a:cubicBezTo>
                      <a:pt x="0" y="75210"/>
                      <a:pt x="75210" y="0"/>
                      <a:pt x="1679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622958" cy="670583"/>
              </a:xfrm>
              <a:prstGeom prst="rect">
                <a:avLst/>
              </a:prstGeom>
            </p:spPr>
            <p:txBody>
              <a:bodyPr lIns="46385" tIns="46385" rIns="46385" bIns="46385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67398" y="2919694"/>
              <a:ext cx="3291321" cy="1144862"/>
              <a:chOff x="0" y="0"/>
              <a:chExt cx="1093367" cy="38032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093367" cy="380320"/>
              </a:xfrm>
              <a:custGeom>
                <a:avLst/>
                <a:gdLst/>
                <a:ahLst/>
                <a:cxnLst/>
                <a:rect l="l" t="t" r="r" b="b"/>
                <a:pathLst>
                  <a:path w="1093367" h="380320">
                    <a:moveTo>
                      <a:pt x="190160" y="0"/>
                    </a:moveTo>
                    <a:lnTo>
                      <a:pt x="903207" y="0"/>
                    </a:lnTo>
                    <a:cubicBezTo>
                      <a:pt x="1008229" y="0"/>
                      <a:pt x="1093367" y="85137"/>
                      <a:pt x="1093367" y="190160"/>
                    </a:cubicBezTo>
                    <a:lnTo>
                      <a:pt x="1093367" y="190160"/>
                    </a:lnTo>
                    <a:cubicBezTo>
                      <a:pt x="1093367" y="240593"/>
                      <a:pt x="1073332" y="288961"/>
                      <a:pt x="1037670" y="324623"/>
                    </a:cubicBezTo>
                    <a:cubicBezTo>
                      <a:pt x="1002008" y="360285"/>
                      <a:pt x="953641" y="380320"/>
                      <a:pt x="903207" y="380320"/>
                    </a:cubicBezTo>
                    <a:lnTo>
                      <a:pt x="190160" y="380320"/>
                    </a:lnTo>
                    <a:cubicBezTo>
                      <a:pt x="85137" y="380320"/>
                      <a:pt x="0" y="295182"/>
                      <a:pt x="0" y="190160"/>
                    </a:cubicBezTo>
                    <a:lnTo>
                      <a:pt x="0" y="190160"/>
                    </a:lnTo>
                    <a:cubicBezTo>
                      <a:pt x="0" y="85137"/>
                      <a:pt x="85137" y="0"/>
                      <a:pt x="190160" y="0"/>
                    </a:cubicBezTo>
                    <a:close/>
                  </a:path>
                </a:pathLst>
              </a:custGeom>
              <a:solidFill>
                <a:srgbClr val="6F9ED2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1093367" cy="427945"/>
              </a:xfrm>
              <a:prstGeom prst="rect">
                <a:avLst/>
              </a:prstGeom>
            </p:spPr>
            <p:txBody>
              <a:bodyPr lIns="31975" tIns="31975" rIns="31975" bIns="31975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374844" y="3048411"/>
              <a:ext cx="2676428" cy="425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5"/>
                </a:lnSpc>
              </a:pPr>
              <a:r>
                <a:rPr lang="en-US" sz="2259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Client</a:t>
              </a:r>
            </a:p>
          </p:txBody>
        </p:sp>
        <p:sp>
          <p:nvSpPr>
            <p:cNvPr id="22" name="Freeform 22"/>
            <p:cNvSpPr/>
            <p:nvPr/>
          </p:nvSpPr>
          <p:spPr>
            <a:xfrm>
              <a:off x="809735" y="433083"/>
              <a:ext cx="1806646" cy="2166892"/>
            </a:xfrm>
            <a:custGeom>
              <a:avLst/>
              <a:gdLst/>
              <a:ahLst/>
              <a:cxnLst/>
              <a:rect l="l" t="t" r="r" b="b"/>
              <a:pathLst>
                <a:path w="1806646" h="2166892">
                  <a:moveTo>
                    <a:pt x="0" y="0"/>
                  </a:moveTo>
                  <a:lnTo>
                    <a:pt x="1806646" y="0"/>
                  </a:lnTo>
                  <a:lnTo>
                    <a:pt x="1806646" y="2166892"/>
                  </a:lnTo>
                  <a:lnTo>
                    <a:pt x="0" y="2166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397131" y="5782734"/>
            <a:ext cx="3734118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ctr">
              <a:lnSpc>
                <a:spcPts val="2924"/>
              </a:lnSpc>
              <a:buAutoNum type="arabicPeriod"/>
            </a:pPr>
            <a:r>
              <a:rPr lang="en-US" sz="24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After successfully producing content, Influencer A is entitled to a commission or fee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620431" y="5782734"/>
            <a:ext cx="4135518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</a:pPr>
            <a:r>
              <a:rPr lang="en-US" sz="24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2. Influencer usually receive payment from the clients within 3 to 6 months.</a:t>
            </a:r>
          </a:p>
          <a:p>
            <a:pPr algn="ctr">
              <a:lnSpc>
                <a:spcPts val="2924"/>
              </a:lnSpc>
            </a:pPr>
            <a:endParaRPr lang="en-US" sz="2499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264190" y="8260324"/>
            <a:ext cx="10745071" cy="181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</a:pPr>
            <a:r>
              <a:rPr lang="en-US" sz="24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3. The Influencer will request their commission through Lyte.</a:t>
            </a:r>
          </a:p>
          <a:p>
            <a:pPr algn="ctr">
              <a:lnSpc>
                <a:spcPts val="2924"/>
              </a:lnSpc>
            </a:pPr>
            <a:endParaRPr lang="en-US" sz="2499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algn="ctr">
              <a:lnSpc>
                <a:spcPts val="2924"/>
              </a:lnSpc>
            </a:pPr>
            <a:r>
              <a:rPr lang="en-US" sz="24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4. Lyte will provide the commission upfront, and the Client will repay Lyte after receiving the payment from the client.</a:t>
            </a:r>
          </a:p>
          <a:p>
            <a:pPr algn="ctr">
              <a:lnSpc>
                <a:spcPts val="2924"/>
              </a:lnSpc>
            </a:pPr>
            <a:endParaRPr lang="en-US" sz="2499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5131249" y="5143500"/>
            <a:ext cx="7206503" cy="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</p:sp>
      <p:sp>
        <p:nvSpPr>
          <p:cNvPr id="27" name="AutoShape 27"/>
          <p:cNvSpPr/>
          <p:nvPr/>
        </p:nvSpPr>
        <p:spPr>
          <a:xfrm flipH="1" flipV="1">
            <a:off x="5131249" y="4124477"/>
            <a:ext cx="7206503" cy="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</p:sp>
      <p:grpSp>
        <p:nvGrpSpPr>
          <p:cNvPr id="28" name="Group 28"/>
          <p:cNvGrpSpPr/>
          <p:nvPr/>
        </p:nvGrpSpPr>
        <p:grpSpPr>
          <a:xfrm>
            <a:off x="6933976" y="2093655"/>
            <a:ext cx="3060020" cy="5709469"/>
            <a:chOff x="0" y="0"/>
            <a:chExt cx="4080027" cy="7612626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4080027" cy="7283419"/>
              <a:chOff x="0" y="0"/>
              <a:chExt cx="622958" cy="111206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22958" cy="1112066"/>
              </a:xfrm>
              <a:custGeom>
                <a:avLst/>
                <a:gdLst/>
                <a:ahLst/>
                <a:cxnLst/>
                <a:rect l="l" t="t" r="r" b="b"/>
                <a:pathLst>
                  <a:path w="622958" h="1112066">
                    <a:moveTo>
                      <a:pt x="111321" y="0"/>
                    </a:moveTo>
                    <a:lnTo>
                      <a:pt x="511637" y="0"/>
                    </a:lnTo>
                    <a:cubicBezTo>
                      <a:pt x="541161" y="0"/>
                      <a:pt x="569476" y="11728"/>
                      <a:pt x="590352" y="32605"/>
                    </a:cubicBezTo>
                    <a:cubicBezTo>
                      <a:pt x="611229" y="53482"/>
                      <a:pt x="622958" y="81797"/>
                      <a:pt x="622958" y="111321"/>
                    </a:cubicBezTo>
                    <a:lnTo>
                      <a:pt x="622958" y="1000745"/>
                    </a:lnTo>
                    <a:cubicBezTo>
                      <a:pt x="622958" y="1030269"/>
                      <a:pt x="611229" y="1058584"/>
                      <a:pt x="590352" y="1079461"/>
                    </a:cubicBezTo>
                    <a:cubicBezTo>
                      <a:pt x="569476" y="1100338"/>
                      <a:pt x="541161" y="1112066"/>
                      <a:pt x="511637" y="1112066"/>
                    </a:cubicBezTo>
                    <a:lnTo>
                      <a:pt x="111321" y="1112066"/>
                    </a:lnTo>
                    <a:cubicBezTo>
                      <a:pt x="81797" y="1112066"/>
                      <a:pt x="53482" y="1100338"/>
                      <a:pt x="32605" y="1079461"/>
                    </a:cubicBezTo>
                    <a:cubicBezTo>
                      <a:pt x="11728" y="1058584"/>
                      <a:pt x="0" y="1030269"/>
                      <a:pt x="0" y="1000745"/>
                    </a:cubicBezTo>
                    <a:lnTo>
                      <a:pt x="0" y="111321"/>
                    </a:lnTo>
                    <a:cubicBezTo>
                      <a:pt x="0" y="81797"/>
                      <a:pt x="11728" y="53482"/>
                      <a:pt x="32605" y="32605"/>
                    </a:cubicBezTo>
                    <a:cubicBezTo>
                      <a:pt x="53482" y="11728"/>
                      <a:pt x="81797" y="0"/>
                      <a:pt x="111321" y="0"/>
                    </a:cubicBezTo>
                    <a:close/>
                  </a:path>
                </a:pathLst>
              </a:custGeom>
              <a:solidFill>
                <a:srgbClr val="A5D1FF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622958" cy="1159691"/>
              </a:xfrm>
              <a:prstGeom prst="rect">
                <a:avLst/>
              </a:prstGeom>
            </p:spPr>
            <p:txBody>
              <a:bodyPr lIns="69997" tIns="69997" rIns="69997" bIns="69997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80261" y="6762031"/>
              <a:ext cx="3919504" cy="850595"/>
              <a:chOff x="0" y="0"/>
              <a:chExt cx="1093367" cy="237278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093367" cy="237278"/>
              </a:xfrm>
              <a:custGeom>
                <a:avLst/>
                <a:gdLst/>
                <a:ahLst/>
                <a:cxnLst/>
                <a:rect l="l" t="t" r="r" b="b"/>
                <a:pathLst>
                  <a:path w="1093367" h="237278">
                    <a:moveTo>
                      <a:pt x="118639" y="0"/>
                    </a:moveTo>
                    <a:lnTo>
                      <a:pt x="974728" y="0"/>
                    </a:lnTo>
                    <a:cubicBezTo>
                      <a:pt x="1006193" y="0"/>
                      <a:pt x="1036369" y="12499"/>
                      <a:pt x="1058618" y="34749"/>
                    </a:cubicBezTo>
                    <a:cubicBezTo>
                      <a:pt x="1080867" y="56998"/>
                      <a:pt x="1093367" y="87174"/>
                      <a:pt x="1093367" y="118639"/>
                    </a:cubicBezTo>
                    <a:lnTo>
                      <a:pt x="1093367" y="118639"/>
                    </a:lnTo>
                    <a:cubicBezTo>
                      <a:pt x="1093367" y="150104"/>
                      <a:pt x="1080867" y="180280"/>
                      <a:pt x="1058618" y="202530"/>
                    </a:cubicBezTo>
                    <a:cubicBezTo>
                      <a:pt x="1036369" y="224779"/>
                      <a:pt x="1006193" y="237278"/>
                      <a:pt x="974728" y="237278"/>
                    </a:cubicBezTo>
                    <a:lnTo>
                      <a:pt x="118639" y="237278"/>
                    </a:lnTo>
                    <a:cubicBezTo>
                      <a:pt x="87174" y="237278"/>
                      <a:pt x="56998" y="224779"/>
                      <a:pt x="34749" y="202530"/>
                    </a:cubicBezTo>
                    <a:cubicBezTo>
                      <a:pt x="12499" y="180280"/>
                      <a:pt x="0" y="150104"/>
                      <a:pt x="0" y="118639"/>
                    </a:cubicBezTo>
                    <a:lnTo>
                      <a:pt x="0" y="118639"/>
                    </a:lnTo>
                    <a:cubicBezTo>
                      <a:pt x="0" y="87174"/>
                      <a:pt x="12499" y="56998"/>
                      <a:pt x="34749" y="34749"/>
                    </a:cubicBezTo>
                    <a:cubicBezTo>
                      <a:pt x="56998" y="12499"/>
                      <a:pt x="87174" y="0"/>
                      <a:pt x="118639" y="0"/>
                    </a:cubicBezTo>
                    <a:close/>
                  </a:path>
                </a:pathLst>
              </a:custGeom>
              <a:solidFill>
                <a:srgbClr val="6F9ED2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47625"/>
                <a:ext cx="1093367" cy="284903"/>
              </a:xfrm>
              <a:prstGeom prst="rect">
                <a:avLst/>
              </a:prstGeom>
            </p:spPr>
            <p:txBody>
              <a:bodyPr lIns="48251" tIns="48251" rIns="48251" bIns="48251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526648" y="6909861"/>
              <a:ext cx="3187253" cy="5116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59"/>
                </a:lnSpc>
              </a:pPr>
              <a:r>
                <a:rPr lang="en-US" sz="2690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Lyte</a:t>
              </a:r>
            </a:p>
          </p:txBody>
        </p:sp>
        <p:sp>
          <p:nvSpPr>
            <p:cNvPr id="36" name="Freeform 36"/>
            <p:cNvSpPr/>
            <p:nvPr/>
          </p:nvSpPr>
          <p:spPr>
            <a:xfrm>
              <a:off x="587527" y="2132433"/>
              <a:ext cx="3065821" cy="2885704"/>
            </a:xfrm>
            <a:custGeom>
              <a:avLst/>
              <a:gdLst/>
              <a:ahLst/>
              <a:cxnLst/>
              <a:rect l="l" t="t" r="r" b="b"/>
              <a:pathLst>
                <a:path w="3065821" h="2885704">
                  <a:moveTo>
                    <a:pt x="0" y="0"/>
                  </a:moveTo>
                  <a:lnTo>
                    <a:pt x="3065821" y="0"/>
                  </a:lnTo>
                  <a:lnTo>
                    <a:pt x="3065821" y="2885704"/>
                  </a:lnTo>
                  <a:lnTo>
                    <a:pt x="0" y="2885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1938" y="-8150744"/>
            <a:ext cx="19051875" cy="19051875"/>
          </a:xfrm>
          <a:custGeom>
            <a:avLst/>
            <a:gdLst/>
            <a:ahLst/>
            <a:cxnLst/>
            <a:rect l="l" t="t" r="r" b="b"/>
            <a:pathLst>
              <a:path w="19051875" h="19051875">
                <a:moveTo>
                  <a:pt x="0" y="0"/>
                </a:moveTo>
                <a:lnTo>
                  <a:pt x="19051876" y="0"/>
                </a:lnTo>
                <a:lnTo>
                  <a:pt x="19051876" y="19051875"/>
                </a:lnTo>
                <a:lnTo>
                  <a:pt x="0" y="190518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74590" y="2930202"/>
            <a:ext cx="4906010" cy="6387070"/>
            <a:chOff x="0" y="0"/>
            <a:chExt cx="1292118" cy="16821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92118" cy="1682191"/>
            </a:xfrm>
            <a:custGeom>
              <a:avLst/>
              <a:gdLst/>
              <a:ahLst/>
              <a:cxnLst/>
              <a:rect l="l" t="t" r="r" b="b"/>
              <a:pathLst>
                <a:path w="1292118" h="1682191">
                  <a:moveTo>
                    <a:pt x="0" y="0"/>
                  </a:moveTo>
                  <a:lnTo>
                    <a:pt x="1292118" y="0"/>
                  </a:lnTo>
                  <a:lnTo>
                    <a:pt x="1292118" y="1682191"/>
                  </a:lnTo>
                  <a:lnTo>
                    <a:pt x="0" y="1682191"/>
                  </a:ln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292118" cy="1729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691790" y="2930202"/>
            <a:ext cx="4906010" cy="6387070"/>
            <a:chOff x="0" y="0"/>
            <a:chExt cx="1292118" cy="16821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92118" cy="1682191"/>
            </a:xfrm>
            <a:custGeom>
              <a:avLst/>
              <a:gdLst/>
              <a:ahLst/>
              <a:cxnLst/>
              <a:rect l="l" t="t" r="r" b="b"/>
              <a:pathLst>
                <a:path w="1292118" h="1682191">
                  <a:moveTo>
                    <a:pt x="0" y="0"/>
                  </a:moveTo>
                  <a:lnTo>
                    <a:pt x="1292118" y="0"/>
                  </a:lnTo>
                  <a:lnTo>
                    <a:pt x="1292118" y="1682191"/>
                  </a:lnTo>
                  <a:lnTo>
                    <a:pt x="0" y="1682191"/>
                  </a:ln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292118" cy="1729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07400" y="2930202"/>
            <a:ext cx="4906010" cy="6387070"/>
            <a:chOff x="0" y="0"/>
            <a:chExt cx="1292118" cy="16821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2118" cy="1682191"/>
            </a:xfrm>
            <a:custGeom>
              <a:avLst/>
              <a:gdLst/>
              <a:ahLst/>
              <a:cxnLst/>
              <a:rect l="l" t="t" r="r" b="b"/>
              <a:pathLst>
                <a:path w="1292118" h="1682191">
                  <a:moveTo>
                    <a:pt x="0" y="0"/>
                  </a:moveTo>
                  <a:lnTo>
                    <a:pt x="1292118" y="0"/>
                  </a:lnTo>
                  <a:lnTo>
                    <a:pt x="1292118" y="1682191"/>
                  </a:lnTo>
                  <a:lnTo>
                    <a:pt x="0" y="1682191"/>
                  </a:ln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92118" cy="1729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174590" y="9317273"/>
            <a:ext cx="4906010" cy="114824"/>
            <a:chOff x="0" y="0"/>
            <a:chExt cx="1292118" cy="3024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92118" cy="30242"/>
            </a:xfrm>
            <a:custGeom>
              <a:avLst/>
              <a:gdLst/>
              <a:ahLst/>
              <a:cxnLst/>
              <a:rect l="l" t="t" r="r" b="b"/>
              <a:pathLst>
                <a:path w="1292118" h="30242">
                  <a:moveTo>
                    <a:pt x="0" y="0"/>
                  </a:moveTo>
                  <a:lnTo>
                    <a:pt x="1292118" y="0"/>
                  </a:lnTo>
                  <a:lnTo>
                    <a:pt x="1292118" y="30242"/>
                  </a:lnTo>
                  <a:lnTo>
                    <a:pt x="0" y="30242"/>
                  </a:lnTo>
                  <a:close/>
                </a:path>
              </a:pathLst>
            </a:custGeom>
            <a:solidFill>
              <a:srgbClr val="6F9ED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292118" cy="778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691790" y="9317273"/>
            <a:ext cx="4906010" cy="114824"/>
            <a:chOff x="0" y="0"/>
            <a:chExt cx="1292118" cy="3024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92118" cy="30242"/>
            </a:xfrm>
            <a:custGeom>
              <a:avLst/>
              <a:gdLst/>
              <a:ahLst/>
              <a:cxnLst/>
              <a:rect l="l" t="t" r="r" b="b"/>
              <a:pathLst>
                <a:path w="1292118" h="30242">
                  <a:moveTo>
                    <a:pt x="0" y="0"/>
                  </a:moveTo>
                  <a:lnTo>
                    <a:pt x="1292118" y="0"/>
                  </a:lnTo>
                  <a:lnTo>
                    <a:pt x="1292118" y="30242"/>
                  </a:lnTo>
                  <a:lnTo>
                    <a:pt x="0" y="30242"/>
                  </a:lnTo>
                  <a:close/>
                </a:path>
              </a:pathLst>
            </a:custGeom>
            <a:solidFill>
              <a:srgbClr val="6F9ED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292118" cy="778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207400" y="9317273"/>
            <a:ext cx="4906010" cy="114824"/>
            <a:chOff x="0" y="0"/>
            <a:chExt cx="1292118" cy="3024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92118" cy="30242"/>
            </a:xfrm>
            <a:custGeom>
              <a:avLst/>
              <a:gdLst/>
              <a:ahLst/>
              <a:cxnLst/>
              <a:rect l="l" t="t" r="r" b="b"/>
              <a:pathLst>
                <a:path w="1292118" h="30242">
                  <a:moveTo>
                    <a:pt x="0" y="0"/>
                  </a:moveTo>
                  <a:lnTo>
                    <a:pt x="1292118" y="0"/>
                  </a:lnTo>
                  <a:lnTo>
                    <a:pt x="1292118" y="30242"/>
                  </a:lnTo>
                  <a:lnTo>
                    <a:pt x="0" y="30242"/>
                  </a:lnTo>
                  <a:close/>
                </a:path>
              </a:pathLst>
            </a:custGeom>
            <a:solidFill>
              <a:srgbClr val="6F9ED2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292118" cy="778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3979620" y="9627511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6F9ED2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43222" y="617789"/>
            <a:ext cx="14614024" cy="137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79"/>
              </a:lnSpc>
            </a:pPr>
            <a:r>
              <a:rPr lang="en-US" sz="5499" b="1">
                <a:solidFill>
                  <a:srgbClr val="012661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Lyte targets trendy and tech-savvy segments that often overlooked by traditional banks.</a:t>
            </a:r>
          </a:p>
        </p:txBody>
      </p:sp>
      <p:sp>
        <p:nvSpPr>
          <p:cNvPr id="24" name="Freeform 24"/>
          <p:cNvSpPr/>
          <p:nvPr/>
        </p:nvSpPr>
        <p:spPr>
          <a:xfrm>
            <a:off x="2221697" y="5764945"/>
            <a:ext cx="2813385" cy="2746567"/>
          </a:xfrm>
          <a:custGeom>
            <a:avLst/>
            <a:gdLst/>
            <a:ahLst/>
            <a:cxnLst/>
            <a:rect l="l" t="t" r="r" b="b"/>
            <a:pathLst>
              <a:path w="2813385" h="2746567">
                <a:moveTo>
                  <a:pt x="0" y="0"/>
                </a:moveTo>
                <a:lnTo>
                  <a:pt x="2813386" y="0"/>
                </a:lnTo>
                <a:lnTo>
                  <a:pt x="2813386" y="2746567"/>
                </a:lnTo>
                <a:lnTo>
                  <a:pt x="0" y="27465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573231" y="5849646"/>
            <a:ext cx="3144720" cy="2696598"/>
          </a:xfrm>
          <a:custGeom>
            <a:avLst/>
            <a:gdLst/>
            <a:ahLst/>
            <a:cxnLst/>
            <a:rect l="l" t="t" r="r" b="b"/>
            <a:pathLst>
              <a:path w="3144720" h="2696598">
                <a:moveTo>
                  <a:pt x="0" y="0"/>
                </a:moveTo>
                <a:lnTo>
                  <a:pt x="3144720" y="0"/>
                </a:lnTo>
                <a:lnTo>
                  <a:pt x="3144720" y="2696598"/>
                </a:lnTo>
                <a:lnTo>
                  <a:pt x="0" y="26965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3649089" y="5849646"/>
            <a:ext cx="2107655" cy="2622277"/>
          </a:xfrm>
          <a:custGeom>
            <a:avLst/>
            <a:gdLst/>
            <a:ahLst/>
            <a:cxnLst/>
            <a:rect l="l" t="t" r="r" b="b"/>
            <a:pathLst>
              <a:path w="2107655" h="2622277">
                <a:moveTo>
                  <a:pt x="0" y="0"/>
                </a:moveTo>
                <a:lnTo>
                  <a:pt x="2107655" y="0"/>
                </a:lnTo>
                <a:lnTo>
                  <a:pt x="2107655" y="2622278"/>
                </a:lnTo>
                <a:lnTo>
                  <a:pt x="0" y="26222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935984" y="3699130"/>
            <a:ext cx="3648436" cy="146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9"/>
              </a:lnSpc>
              <a:spcBef>
                <a:spcPct val="0"/>
              </a:spcBef>
            </a:pPr>
            <a:r>
              <a:rPr lang="en-US" sz="3499" b="1">
                <a:solidFill>
                  <a:srgbClr val="012661"/>
                </a:solidFill>
                <a:latin typeface="Sarabun Bold"/>
                <a:ea typeface="Sarabun Bold"/>
                <a:cs typeface="Sarabun Bold"/>
                <a:sym typeface="Sarabun Bold"/>
              </a:rPr>
              <a:t>Commission Advances for </a:t>
            </a:r>
            <a:r>
              <a:rPr lang="en-US" sz="3499" b="1">
                <a:solidFill>
                  <a:srgbClr val="EE9547"/>
                </a:solidFill>
                <a:latin typeface="Sarabun Bold"/>
                <a:ea typeface="Sarabun Bold"/>
                <a:cs typeface="Sarabun Bold"/>
                <a:sym typeface="Sarabun Bold"/>
              </a:rPr>
              <a:t>Influencers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415453" y="3699130"/>
            <a:ext cx="3778422" cy="146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9"/>
              </a:lnSpc>
              <a:spcBef>
                <a:spcPct val="0"/>
              </a:spcBef>
            </a:pPr>
            <a:r>
              <a:rPr lang="en-US" sz="3499" b="1">
                <a:solidFill>
                  <a:srgbClr val="012661"/>
                </a:solidFill>
                <a:latin typeface="Sarabun Bold"/>
                <a:ea typeface="Sarabun Bold"/>
                <a:cs typeface="Sarabun Bold"/>
                <a:sym typeface="Sarabun Bold"/>
              </a:rPr>
              <a:t>Commission Advances for </a:t>
            </a:r>
            <a:r>
              <a:rPr lang="en-US" sz="3499" b="1">
                <a:solidFill>
                  <a:srgbClr val="637738"/>
                </a:solidFill>
                <a:latin typeface="Sarabun Bold"/>
                <a:ea typeface="Sarabun Bold"/>
                <a:cs typeface="Sarabun Bold"/>
                <a:sym typeface="Sarabun Bold"/>
              </a:rPr>
              <a:t>Property Agents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918783" y="3880105"/>
            <a:ext cx="3434824" cy="97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9"/>
              </a:lnSpc>
              <a:spcBef>
                <a:spcPct val="0"/>
              </a:spcBef>
            </a:pPr>
            <a:r>
              <a:rPr lang="en-US" sz="3499" b="1">
                <a:solidFill>
                  <a:srgbClr val="012661"/>
                </a:solidFill>
                <a:latin typeface="Sarabun Bold"/>
                <a:ea typeface="Sarabun Bold"/>
                <a:cs typeface="Sarabun Bold"/>
                <a:sym typeface="Sarabun Bold"/>
              </a:rPr>
              <a:t>Factoring for </a:t>
            </a:r>
            <a:r>
              <a:rPr lang="en-US" sz="3499" b="1">
                <a:solidFill>
                  <a:srgbClr val="FF66C4"/>
                </a:solidFill>
                <a:latin typeface="Sarabun Bold"/>
                <a:ea typeface="Sarabun Bold"/>
                <a:cs typeface="Sarabun Bold"/>
                <a:sym typeface="Sarabun Bold"/>
              </a:rPr>
              <a:t>Freelancers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2224">
            <a:off x="-421491" y="-3556334"/>
            <a:ext cx="19130982" cy="19130982"/>
          </a:xfrm>
          <a:custGeom>
            <a:avLst/>
            <a:gdLst/>
            <a:ahLst/>
            <a:cxnLst/>
            <a:rect l="l" t="t" r="r" b="b"/>
            <a:pathLst>
              <a:path w="19130982" h="19130982">
                <a:moveTo>
                  <a:pt x="0" y="0"/>
                </a:moveTo>
                <a:lnTo>
                  <a:pt x="19130982" y="0"/>
                </a:lnTo>
                <a:lnTo>
                  <a:pt x="19130982" y="19130982"/>
                </a:lnTo>
                <a:lnTo>
                  <a:pt x="0" y="1913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527523"/>
            <a:ext cx="4572000" cy="6080938"/>
            <a:chOff x="0" y="0"/>
            <a:chExt cx="1204148" cy="16015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04148" cy="1601564"/>
            </a:xfrm>
            <a:custGeom>
              <a:avLst/>
              <a:gdLst/>
              <a:ahLst/>
              <a:cxnLst/>
              <a:rect l="l" t="t" r="r" b="b"/>
              <a:pathLst>
                <a:path w="1204148" h="1601564">
                  <a:moveTo>
                    <a:pt x="0" y="0"/>
                  </a:moveTo>
                  <a:lnTo>
                    <a:pt x="1204148" y="0"/>
                  </a:lnTo>
                  <a:lnTo>
                    <a:pt x="1204148" y="1601564"/>
                  </a:lnTo>
                  <a:lnTo>
                    <a:pt x="0" y="1601564"/>
                  </a:lnTo>
                  <a:close/>
                </a:path>
              </a:pathLst>
            </a:custGeom>
            <a:solidFill>
              <a:srgbClr val="527EA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204148" cy="1649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72000" y="3527523"/>
            <a:ext cx="4572000" cy="6080938"/>
            <a:chOff x="0" y="0"/>
            <a:chExt cx="1204148" cy="16015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04148" cy="1601564"/>
            </a:xfrm>
            <a:custGeom>
              <a:avLst/>
              <a:gdLst/>
              <a:ahLst/>
              <a:cxnLst/>
              <a:rect l="l" t="t" r="r" b="b"/>
              <a:pathLst>
                <a:path w="1204148" h="1601564">
                  <a:moveTo>
                    <a:pt x="0" y="0"/>
                  </a:moveTo>
                  <a:lnTo>
                    <a:pt x="1204148" y="0"/>
                  </a:lnTo>
                  <a:lnTo>
                    <a:pt x="1204148" y="1601564"/>
                  </a:lnTo>
                  <a:lnTo>
                    <a:pt x="0" y="1601564"/>
                  </a:lnTo>
                  <a:close/>
                </a:path>
              </a:pathLst>
            </a:custGeom>
            <a:solidFill>
              <a:srgbClr val="6F9ED2">
                <a:alpha val="22745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204148" cy="1649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144000" y="3527523"/>
            <a:ext cx="4572000" cy="6080938"/>
            <a:chOff x="0" y="0"/>
            <a:chExt cx="1204148" cy="16015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04148" cy="1601564"/>
            </a:xfrm>
            <a:custGeom>
              <a:avLst/>
              <a:gdLst/>
              <a:ahLst/>
              <a:cxnLst/>
              <a:rect l="l" t="t" r="r" b="b"/>
              <a:pathLst>
                <a:path w="1204148" h="1601564">
                  <a:moveTo>
                    <a:pt x="0" y="0"/>
                  </a:moveTo>
                  <a:lnTo>
                    <a:pt x="1204148" y="0"/>
                  </a:lnTo>
                  <a:lnTo>
                    <a:pt x="1204148" y="1601564"/>
                  </a:lnTo>
                  <a:lnTo>
                    <a:pt x="0" y="1601564"/>
                  </a:lnTo>
                  <a:close/>
                </a:path>
              </a:pathLst>
            </a:custGeom>
            <a:solidFill>
              <a:srgbClr val="6F9ED2">
                <a:alpha val="1490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04148" cy="1649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16000" y="3527523"/>
            <a:ext cx="4572000" cy="6080938"/>
            <a:chOff x="0" y="0"/>
            <a:chExt cx="1204148" cy="160156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04148" cy="1601564"/>
            </a:xfrm>
            <a:custGeom>
              <a:avLst/>
              <a:gdLst/>
              <a:ahLst/>
              <a:cxnLst/>
              <a:rect l="l" t="t" r="r" b="b"/>
              <a:pathLst>
                <a:path w="1204148" h="1601564">
                  <a:moveTo>
                    <a:pt x="0" y="0"/>
                  </a:moveTo>
                  <a:lnTo>
                    <a:pt x="1204148" y="0"/>
                  </a:lnTo>
                  <a:lnTo>
                    <a:pt x="1204148" y="1601564"/>
                  </a:lnTo>
                  <a:lnTo>
                    <a:pt x="0" y="1601564"/>
                  </a:lnTo>
                  <a:close/>
                </a:path>
              </a:pathLst>
            </a:custGeom>
            <a:solidFill>
              <a:srgbClr val="6F9ED2">
                <a:alpha val="6667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204148" cy="1649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979620" y="1572089"/>
            <a:ext cx="3806388" cy="7686211"/>
          </a:xfrm>
          <a:custGeom>
            <a:avLst/>
            <a:gdLst/>
            <a:ahLst/>
            <a:cxnLst/>
            <a:rect l="l" t="t" r="r" b="b"/>
            <a:pathLst>
              <a:path w="3806388" h="7686211">
                <a:moveTo>
                  <a:pt x="0" y="0"/>
                </a:moveTo>
                <a:lnTo>
                  <a:pt x="3806388" y="0"/>
                </a:lnTo>
                <a:lnTo>
                  <a:pt x="3806388" y="7686211"/>
                </a:lnTo>
                <a:lnTo>
                  <a:pt x="0" y="76862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0" y="493964"/>
            <a:ext cx="7395921" cy="2751832"/>
          </a:xfrm>
          <a:custGeom>
            <a:avLst/>
            <a:gdLst/>
            <a:ahLst/>
            <a:cxnLst/>
            <a:rect l="l" t="t" r="r" b="b"/>
            <a:pathLst>
              <a:path w="7395921" h="2751832">
                <a:moveTo>
                  <a:pt x="0" y="0"/>
                </a:moveTo>
                <a:lnTo>
                  <a:pt x="7395921" y="0"/>
                </a:lnTo>
                <a:lnTo>
                  <a:pt x="7395921" y="2751832"/>
                </a:lnTo>
                <a:lnTo>
                  <a:pt x="0" y="2751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9817" b="-88946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515475" y="5309779"/>
            <a:ext cx="3914775" cy="325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2999" b="1">
                <a:solidFill>
                  <a:srgbClr val="264D6D"/>
                </a:solidFill>
                <a:latin typeface="Sarabun Bold"/>
                <a:ea typeface="Sarabun Bold"/>
                <a:cs typeface="Sarabun Bold"/>
                <a:sym typeface="Sarabun Bold"/>
              </a:rPr>
              <a:t>This payment is applicable </a:t>
            </a:r>
          </a:p>
          <a:p>
            <a:pPr algn="l">
              <a:lnSpc>
                <a:spcPts val="3749"/>
              </a:lnSpc>
            </a:pPr>
            <a:r>
              <a:rPr lang="en-US" sz="2999" b="1">
                <a:solidFill>
                  <a:srgbClr val="264D6D"/>
                </a:solidFill>
                <a:latin typeface="Sarabun Bold"/>
                <a:ea typeface="Sarabun Bold"/>
                <a:cs typeface="Sarabun Bold"/>
                <a:sym typeface="Sarabun Bold"/>
              </a:rPr>
              <a:t>on the portion of the employee’s salary that he has already been earned</a:t>
            </a:r>
          </a:p>
          <a:p>
            <a:pPr algn="l">
              <a:lnSpc>
                <a:spcPts val="3749"/>
              </a:lnSpc>
            </a:pPr>
            <a:endParaRPr lang="en-US" sz="2999" b="1">
              <a:solidFill>
                <a:srgbClr val="264D6D"/>
              </a:solidFill>
              <a:latin typeface="Sarabun Bold"/>
              <a:ea typeface="Sarabun Bold"/>
              <a:cs typeface="Sarabun Bold"/>
              <a:sym typeface="Sarabun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940871" y="5342511"/>
            <a:ext cx="3917379" cy="279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2999" b="1">
                <a:solidFill>
                  <a:srgbClr val="264D6D"/>
                </a:solidFill>
                <a:latin typeface="Sarabun Bold"/>
                <a:ea typeface="Sarabun Bold"/>
                <a:cs typeface="Sarabun Bold"/>
                <a:sym typeface="Sarabun Bold"/>
              </a:rPr>
              <a:t>EWA is a service that enables a Company's employee to request for a portion of the salary to be paid in advance.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6840" y="4441992"/>
            <a:ext cx="3738319" cy="3882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46"/>
              </a:lnSpc>
            </a:pPr>
            <a:r>
              <a:rPr lang="en-US" sz="7700" b="1">
                <a:solidFill>
                  <a:srgbClr val="FFFFFF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Earned Wage Access (EWA)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940871" y="4399188"/>
            <a:ext cx="943868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8000" b="1">
                <a:solidFill>
                  <a:srgbClr val="EF8624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01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515475" y="4399188"/>
            <a:ext cx="1163389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8000" b="1">
                <a:solidFill>
                  <a:srgbClr val="EF8624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02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979620" y="9627511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6F9ED2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16840" y="284454"/>
            <a:ext cx="14727249" cy="590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0"/>
              </a:lnSpc>
            </a:pPr>
            <a:r>
              <a:rPr lang="en-US" sz="5000" b="1">
                <a:solidFill>
                  <a:srgbClr val="004876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Case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2783">
            <a:off x="-381938" y="-8613903"/>
            <a:ext cx="19051875" cy="19051875"/>
          </a:xfrm>
          <a:custGeom>
            <a:avLst/>
            <a:gdLst/>
            <a:ahLst/>
            <a:cxnLst/>
            <a:rect l="l" t="t" r="r" b="b"/>
            <a:pathLst>
              <a:path w="19051875" h="19051875">
                <a:moveTo>
                  <a:pt x="0" y="0"/>
                </a:moveTo>
                <a:lnTo>
                  <a:pt x="19051876" y="0"/>
                </a:lnTo>
                <a:lnTo>
                  <a:pt x="19051876" y="19051875"/>
                </a:lnTo>
                <a:lnTo>
                  <a:pt x="0" y="190518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76709" y="7343774"/>
            <a:ext cx="7267291" cy="1819600"/>
            <a:chOff x="0" y="0"/>
            <a:chExt cx="1424112" cy="3565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24112" cy="356572"/>
            </a:xfrm>
            <a:custGeom>
              <a:avLst/>
              <a:gdLst/>
              <a:ahLst/>
              <a:cxnLst/>
              <a:rect l="l" t="t" r="r" b="b"/>
              <a:pathLst>
                <a:path w="1424112" h="356572">
                  <a:moveTo>
                    <a:pt x="0" y="0"/>
                  </a:moveTo>
                  <a:lnTo>
                    <a:pt x="1424112" y="0"/>
                  </a:lnTo>
                  <a:lnTo>
                    <a:pt x="1424112" y="356572"/>
                  </a:lnTo>
                  <a:lnTo>
                    <a:pt x="0" y="3565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424112" cy="41372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91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078117" y="7666966"/>
            <a:ext cx="2040047" cy="2013771"/>
            <a:chOff x="0" y="0"/>
            <a:chExt cx="523412" cy="5166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3412" cy="516671"/>
            </a:xfrm>
            <a:custGeom>
              <a:avLst/>
              <a:gdLst/>
              <a:ahLst/>
              <a:cxnLst/>
              <a:rect l="l" t="t" r="r" b="b"/>
              <a:pathLst>
                <a:path w="523412" h="516671">
                  <a:moveTo>
                    <a:pt x="0" y="0"/>
                  </a:moveTo>
                  <a:lnTo>
                    <a:pt x="523412" y="0"/>
                  </a:lnTo>
                  <a:lnTo>
                    <a:pt x="523412" y="516671"/>
                  </a:lnTo>
                  <a:lnTo>
                    <a:pt x="0" y="516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23412" cy="5547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r>
                <a:rPr lang="en-US" sz="2200" b="1">
                  <a:solidFill>
                    <a:srgbClr val="012661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MBA,</a:t>
              </a:r>
            </a:p>
            <a:p>
              <a:pPr algn="l">
                <a:lnSpc>
                  <a:spcPts val="3080"/>
                </a:lnSpc>
              </a:pPr>
              <a:r>
                <a:rPr lang="en-US" sz="2200">
                  <a:solidFill>
                    <a:srgbClr val="012661"/>
                  </a:solidFill>
                  <a:latin typeface="Sarabun"/>
                  <a:ea typeface="Sarabun"/>
                  <a:cs typeface="Sarabun"/>
                  <a:sym typeface="Sarabun"/>
                </a:rPr>
                <a:t>St Louis University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118164" y="7666966"/>
            <a:ext cx="3174011" cy="2013771"/>
            <a:chOff x="0" y="0"/>
            <a:chExt cx="814352" cy="51667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4352" cy="516671"/>
            </a:xfrm>
            <a:custGeom>
              <a:avLst/>
              <a:gdLst/>
              <a:ahLst/>
              <a:cxnLst/>
              <a:rect l="l" t="t" r="r" b="b"/>
              <a:pathLst>
                <a:path w="814352" h="516671">
                  <a:moveTo>
                    <a:pt x="0" y="0"/>
                  </a:moveTo>
                  <a:lnTo>
                    <a:pt x="814352" y="0"/>
                  </a:lnTo>
                  <a:lnTo>
                    <a:pt x="814352" y="516671"/>
                  </a:lnTo>
                  <a:lnTo>
                    <a:pt x="0" y="516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4352" cy="5547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r>
                <a:rPr lang="en-US" sz="2200" b="1">
                  <a:solidFill>
                    <a:srgbClr val="012661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Bachelor of Science</a:t>
              </a:r>
              <a:r>
                <a:rPr lang="en-US" sz="2200">
                  <a:solidFill>
                    <a:srgbClr val="012661"/>
                  </a:solidFill>
                  <a:latin typeface="Sarabun"/>
                  <a:ea typeface="Sarabun"/>
                  <a:cs typeface="Sarabun"/>
                  <a:sym typeface="Sarabun"/>
                </a:rPr>
                <a:t> in Business Administration, </a:t>
              </a:r>
            </a:p>
            <a:p>
              <a:pPr algn="l">
                <a:lnSpc>
                  <a:spcPts val="3080"/>
                </a:lnSpc>
              </a:pPr>
              <a:r>
                <a:rPr lang="en-US" sz="2200">
                  <a:solidFill>
                    <a:srgbClr val="012661"/>
                  </a:solidFill>
                  <a:latin typeface="Sarabun"/>
                  <a:ea typeface="Sarabun"/>
                  <a:cs typeface="Sarabun"/>
                  <a:sym typeface="Sarabun"/>
                </a:rPr>
                <a:t>St Louis University</a:t>
              </a:r>
            </a:p>
          </p:txBody>
        </p:sp>
      </p:grpSp>
      <p:sp>
        <p:nvSpPr>
          <p:cNvPr id="13" name="AutoShape 13"/>
          <p:cNvSpPr/>
          <p:nvPr/>
        </p:nvSpPr>
        <p:spPr>
          <a:xfrm>
            <a:off x="3704562" y="8117345"/>
            <a:ext cx="0" cy="1141471"/>
          </a:xfrm>
          <a:prstGeom prst="line">
            <a:avLst/>
          </a:prstGeom>
          <a:ln w="19050" cap="rnd">
            <a:solidFill>
              <a:srgbClr val="EE954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>
            <a:off x="1049133" y="8117345"/>
            <a:ext cx="848009" cy="556506"/>
          </a:xfrm>
          <a:custGeom>
            <a:avLst/>
            <a:gdLst/>
            <a:ahLst/>
            <a:cxnLst/>
            <a:rect l="l" t="t" r="r" b="b"/>
            <a:pathLst>
              <a:path w="848009" h="556506">
                <a:moveTo>
                  <a:pt x="0" y="0"/>
                </a:moveTo>
                <a:lnTo>
                  <a:pt x="848009" y="0"/>
                </a:lnTo>
                <a:lnTo>
                  <a:pt x="848009" y="556506"/>
                </a:lnTo>
                <a:lnTo>
                  <a:pt x="0" y="5565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876709" y="5950963"/>
            <a:ext cx="5684001" cy="97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62"/>
              </a:lnSpc>
            </a:pPr>
            <a:r>
              <a:rPr lang="en-US" sz="6048" b="1">
                <a:solidFill>
                  <a:srgbClr val="012661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Khairil Anuar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76709" y="6851365"/>
            <a:ext cx="2442863" cy="636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8"/>
              </a:lnSpc>
              <a:spcBef>
                <a:spcPct val="0"/>
              </a:spcBef>
            </a:pPr>
            <a:r>
              <a:rPr lang="en-US" sz="3763" b="1">
                <a:solidFill>
                  <a:srgbClr val="EE9547"/>
                </a:solidFill>
                <a:latin typeface="Sarabun Bold"/>
                <a:ea typeface="Sarabun Bold"/>
                <a:cs typeface="Sarabun Bold"/>
                <a:sym typeface="Sarabun Bold"/>
              </a:rPr>
              <a:t>Principal</a:t>
            </a:r>
          </a:p>
        </p:txBody>
      </p:sp>
      <p:sp>
        <p:nvSpPr>
          <p:cNvPr id="17" name="Freeform 17"/>
          <p:cNvSpPr/>
          <p:nvPr/>
        </p:nvSpPr>
        <p:spPr>
          <a:xfrm>
            <a:off x="1876709" y="1660213"/>
            <a:ext cx="3636656" cy="4239350"/>
          </a:xfrm>
          <a:custGeom>
            <a:avLst/>
            <a:gdLst/>
            <a:ahLst/>
            <a:cxnLst/>
            <a:rect l="l" t="t" r="r" b="b"/>
            <a:pathLst>
              <a:path w="3636656" h="4239350">
                <a:moveTo>
                  <a:pt x="0" y="0"/>
                </a:moveTo>
                <a:lnTo>
                  <a:pt x="3636656" y="0"/>
                </a:lnTo>
                <a:lnTo>
                  <a:pt x="3636656" y="4239350"/>
                </a:lnTo>
                <a:lnTo>
                  <a:pt x="0" y="42393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375" r="-3375" b="-38506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51769" y="541589"/>
            <a:ext cx="8979303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150"/>
              </a:lnSpc>
              <a:spcBef>
                <a:spcPct val="0"/>
              </a:spcBef>
            </a:pPr>
            <a:r>
              <a:rPr lang="en-US" sz="6500" b="1" u="none" strike="noStrike">
                <a:solidFill>
                  <a:srgbClr val="012661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Introduction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979620" y="9699786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26"/>
              </a:lnSpc>
              <a:spcBef>
                <a:spcPct val="0"/>
              </a:spcBef>
            </a:pPr>
            <a:r>
              <a:rPr lang="en-US" sz="2100" u="none" strike="noStrike">
                <a:solidFill>
                  <a:srgbClr val="6F9ED2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8527344" y="4386380"/>
            <a:ext cx="8906100" cy="4707166"/>
            <a:chOff x="0" y="0"/>
            <a:chExt cx="2345640" cy="123974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45640" cy="1239747"/>
            </a:xfrm>
            <a:custGeom>
              <a:avLst/>
              <a:gdLst/>
              <a:ahLst/>
              <a:cxnLst/>
              <a:rect l="l" t="t" r="r" b="b"/>
              <a:pathLst>
                <a:path w="2345640" h="1239747">
                  <a:moveTo>
                    <a:pt x="0" y="0"/>
                  </a:moveTo>
                  <a:lnTo>
                    <a:pt x="2345640" y="0"/>
                  </a:lnTo>
                  <a:lnTo>
                    <a:pt x="2345640" y="1239747"/>
                  </a:lnTo>
                  <a:lnTo>
                    <a:pt x="0" y="123974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228600"/>
              <a:ext cx="2345640" cy="146834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199"/>
                </a:lnSpc>
              </a:pPr>
              <a:r>
                <a:rPr lang="en-US" sz="3099" b="1">
                  <a:solidFill>
                    <a:srgbClr val="012661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Director of Masryef Advisory </a:t>
              </a:r>
            </a:p>
            <a:p>
              <a:pPr algn="l">
                <a:lnSpc>
                  <a:spcPts val="6199"/>
                </a:lnSpc>
              </a:pPr>
              <a:r>
                <a:rPr lang="en-US" sz="3099">
                  <a:solidFill>
                    <a:srgbClr val="012661"/>
                  </a:solidFill>
                  <a:latin typeface="Sarabun"/>
                  <a:ea typeface="Sarabun"/>
                  <a:cs typeface="Sarabun"/>
                  <a:sym typeface="Sarabun"/>
                </a:rPr>
                <a:t>Shariah Committee for Aeon Bank </a:t>
              </a:r>
            </a:p>
            <a:p>
              <a:pPr algn="l">
                <a:lnSpc>
                  <a:spcPts val="6199"/>
                </a:lnSpc>
              </a:pPr>
              <a:r>
                <a:rPr lang="en-US" sz="3099">
                  <a:solidFill>
                    <a:srgbClr val="012661"/>
                  </a:solidFill>
                  <a:latin typeface="Sarabun"/>
                  <a:ea typeface="Sarabun"/>
                  <a:cs typeface="Sarabun"/>
                  <a:sym typeface="Sarabun"/>
                </a:rPr>
                <a:t>Shariah Committee forAIA Takaful</a:t>
              </a:r>
            </a:p>
            <a:p>
              <a:pPr marL="0" lvl="1" indent="0" algn="l">
                <a:lnSpc>
                  <a:spcPts val="6199"/>
                </a:lnSpc>
              </a:pPr>
              <a:r>
                <a:rPr lang="en-US" sz="3099" u="none" strike="noStrike">
                  <a:solidFill>
                    <a:srgbClr val="012661"/>
                  </a:solidFill>
                  <a:latin typeface="Sarabun"/>
                  <a:ea typeface="Sarabun"/>
                  <a:cs typeface="Sarabun"/>
                  <a:sym typeface="Sarabun"/>
                </a:rPr>
                <a:t>SVP, Head of Product and Structuring, Al Hilal Bank</a:t>
              </a:r>
            </a:p>
            <a:p>
              <a:pPr marL="0" lvl="1" indent="0" algn="l">
                <a:lnSpc>
                  <a:spcPts val="6199"/>
                </a:lnSpc>
              </a:pPr>
              <a:r>
                <a:rPr lang="en-US" sz="3099" u="none" strike="noStrike">
                  <a:solidFill>
                    <a:srgbClr val="012661"/>
                  </a:solidFill>
                  <a:latin typeface="Sarabun"/>
                  <a:ea typeface="Sarabun"/>
                  <a:cs typeface="Sarabun"/>
                  <a:sym typeface="Sarabun"/>
                </a:rPr>
                <a:t>SVP, Wholesale Banking Products, Al Rajhi Bank</a:t>
              </a:r>
            </a:p>
            <a:p>
              <a:pPr marL="0" lvl="1" indent="0" algn="l">
                <a:lnSpc>
                  <a:spcPts val="6199"/>
                </a:lnSpc>
              </a:pPr>
              <a:r>
                <a:rPr lang="en-US" sz="3099" u="none" strike="noStrike">
                  <a:solidFill>
                    <a:srgbClr val="012661"/>
                  </a:solidFill>
                  <a:latin typeface="Sarabun"/>
                  <a:ea typeface="Sarabun"/>
                  <a:cs typeface="Sarabun"/>
                  <a:sym typeface="Sarabun"/>
                </a:rPr>
                <a:t>HSBC Bank Malaysia Berhad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8527344" y="2482622"/>
            <a:ext cx="1217382" cy="1217382"/>
          </a:xfrm>
          <a:custGeom>
            <a:avLst/>
            <a:gdLst/>
            <a:ahLst/>
            <a:cxnLst/>
            <a:rect l="l" t="t" r="r" b="b"/>
            <a:pathLst>
              <a:path w="1217382" h="1217382">
                <a:moveTo>
                  <a:pt x="0" y="0"/>
                </a:moveTo>
                <a:lnTo>
                  <a:pt x="1217382" y="0"/>
                </a:lnTo>
                <a:lnTo>
                  <a:pt x="1217382" y="1217382"/>
                </a:lnTo>
                <a:lnTo>
                  <a:pt x="0" y="12173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0294438" y="2425472"/>
            <a:ext cx="4486319" cy="1511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0"/>
              </a:lnSpc>
            </a:pPr>
            <a:r>
              <a:rPr lang="en-US" sz="5461" b="1">
                <a:solidFill>
                  <a:srgbClr val="012661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+30 years </a:t>
            </a:r>
          </a:p>
          <a:p>
            <a:pPr marL="0" lvl="0" indent="0" algn="l">
              <a:lnSpc>
                <a:spcPts val="4840"/>
              </a:lnSpc>
            </a:pPr>
            <a:r>
              <a:rPr lang="en-US" sz="3723">
                <a:solidFill>
                  <a:srgbClr val="012661"/>
                </a:solidFill>
                <a:latin typeface="Philosopher"/>
                <a:ea typeface="Philosopher"/>
                <a:cs typeface="Philosopher"/>
                <a:sym typeface="Philosopher"/>
              </a:rPr>
              <a:t>of banking experience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968">
            <a:off x="-1555328" y="-505757"/>
            <a:ext cx="20086246" cy="11298513"/>
          </a:xfrm>
          <a:custGeom>
            <a:avLst/>
            <a:gdLst/>
            <a:ahLst/>
            <a:cxnLst/>
            <a:rect l="l" t="t" r="r" b="b"/>
            <a:pathLst>
              <a:path w="20086246" h="11298513">
                <a:moveTo>
                  <a:pt x="0" y="0"/>
                </a:moveTo>
                <a:lnTo>
                  <a:pt x="20086245" y="0"/>
                </a:lnTo>
                <a:lnTo>
                  <a:pt x="20086245" y="11298514"/>
                </a:lnTo>
                <a:lnTo>
                  <a:pt x="0" y="11298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152525"/>
            <a:ext cx="14614024" cy="137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79"/>
              </a:lnSpc>
            </a:pPr>
            <a:r>
              <a:rPr lang="en-US" sz="5499" b="1">
                <a:solidFill>
                  <a:srgbClr val="012661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EWA Benefits Beyond Financial Access:  Promoting Well-being and Flexibility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50448" y="3223030"/>
            <a:ext cx="3974914" cy="5552602"/>
            <a:chOff x="0" y="0"/>
            <a:chExt cx="1292118" cy="18049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92118" cy="1804974"/>
            </a:xfrm>
            <a:custGeom>
              <a:avLst/>
              <a:gdLst/>
              <a:ahLst/>
              <a:cxnLst/>
              <a:rect l="l" t="t" r="r" b="b"/>
              <a:pathLst>
                <a:path w="1292118" h="1804974">
                  <a:moveTo>
                    <a:pt x="48692" y="0"/>
                  </a:moveTo>
                  <a:lnTo>
                    <a:pt x="1243425" y="0"/>
                  </a:lnTo>
                  <a:cubicBezTo>
                    <a:pt x="1270318" y="0"/>
                    <a:pt x="1292118" y="21800"/>
                    <a:pt x="1292118" y="48692"/>
                  </a:cubicBezTo>
                  <a:lnTo>
                    <a:pt x="1292118" y="1756282"/>
                  </a:lnTo>
                  <a:cubicBezTo>
                    <a:pt x="1292118" y="1783174"/>
                    <a:pt x="1270318" y="1804974"/>
                    <a:pt x="1243425" y="1804974"/>
                  </a:cubicBezTo>
                  <a:lnTo>
                    <a:pt x="48692" y="1804974"/>
                  </a:lnTo>
                  <a:cubicBezTo>
                    <a:pt x="21800" y="1804974"/>
                    <a:pt x="0" y="1783174"/>
                    <a:pt x="0" y="1756282"/>
                  </a:cubicBezTo>
                  <a:lnTo>
                    <a:pt x="0" y="48692"/>
                  </a:lnTo>
                  <a:cubicBezTo>
                    <a:pt x="0" y="21800"/>
                    <a:pt x="21800" y="0"/>
                    <a:pt x="486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527EAB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292118" cy="18525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22262" y="3223030"/>
            <a:ext cx="3974914" cy="5552602"/>
            <a:chOff x="0" y="0"/>
            <a:chExt cx="1292118" cy="18049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92118" cy="1804974"/>
            </a:xfrm>
            <a:custGeom>
              <a:avLst/>
              <a:gdLst/>
              <a:ahLst/>
              <a:cxnLst/>
              <a:rect l="l" t="t" r="r" b="b"/>
              <a:pathLst>
                <a:path w="1292118" h="1804974">
                  <a:moveTo>
                    <a:pt x="48692" y="0"/>
                  </a:moveTo>
                  <a:lnTo>
                    <a:pt x="1243425" y="0"/>
                  </a:lnTo>
                  <a:cubicBezTo>
                    <a:pt x="1270318" y="0"/>
                    <a:pt x="1292118" y="21800"/>
                    <a:pt x="1292118" y="48692"/>
                  </a:cubicBezTo>
                  <a:lnTo>
                    <a:pt x="1292118" y="1756282"/>
                  </a:lnTo>
                  <a:cubicBezTo>
                    <a:pt x="1292118" y="1783174"/>
                    <a:pt x="1270318" y="1804974"/>
                    <a:pt x="1243425" y="1804974"/>
                  </a:cubicBezTo>
                  <a:lnTo>
                    <a:pt x="48692" y="1804974"/>
                  </a:lnTo>
                  <a:cubicBezTo>
                    <a:pt x="21800" y="1804974"/>
                    <a:pt x="0" y="1783174"/>
                    <a:pt x="0" y="1756282"/>
                  </a:cubicBezTo>
                  <a:lnTo>
                    <a:pt x="0" y="48692"/>
                  </a:lnTo>
                  <a:cubicBezTo>
                    <a:pt x="0" y="21800"/>
                    <a:pt x="21800" y="0"/>
                    <a:pt x="486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4876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292118" cy="18525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90432" y="3223030"/>
            <a:ext cx="3974914" cy="5552602"/>
            <a:chOff x="0" y="0"/>
            <a:chExt cx="1292118" cy="180497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92118" cy="1804974"/>
            </a:xfrm>
            <a:custGeom>
              <a:avLst/>
              <a:gdLst/>
              <a:ahLst/>
              <a:cxnLst/>
              <a:rect l="l" t="t" r="r" b="b"/>
              <a:pathLst>
                <a:path w="1292118" h="1804974">
                  <a:moveTo>
                    <a:pt x="48692" y="0"/>
                  </a:moveTo>
                  <a:lnTo>
                    <a:pt x="1243425" y="0"/>
                  </a:lnTo>
                  <a:cubicBezTo>
                    <a:pt x="1270318" y="0"/>
                    <a:pt x="1292118" y="21800"/>
                    <a:pt x="1292118" y="48692"/>
                  </a:cubicBezTo>
                  <a:lnTo>
                    <a:pt x="1292118" y="1756282"/>
                  </a:lnTo>
                  <a:cubicBezTo>
                    <a:pt x="1292118" y="1783174"/>
                    <a:pt x="1270318" y="1804974"/>
                    <a:pt x="1243425" y="1804974"/>
                  </a:cubicBezTo>
                  <a:lnTo>
                    <a:pt x="48692" y="1804974"/>
                  </a:lnTo>
                  <a:cubicBezTo>
                    <a:pt x="21800" y="1804974"/>
                    <a:pt x="0" y="1783174"/>
                    <a:pt x="0" y="1756282"/>
                  </a:cubicBezTo>
                  <a:lnTo>
                    <a:pt x="0" y="48692"/>
                  </a:lnTo>
                  <a:cubicBezTo>
                    <a:pt x="0" y="21800"/>
                    <a:pt x="21800" y="0"/>
                    <a:pt x="486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6F9ED2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292118" cy="18525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500968" y="5235234"/>
            <a:ext cx="3217501" cy="197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2"/>
              </a:lnSpc>
              <a:spcBef>
                <a:spcPct val="0"/>
              </a:spcBef>
            </a:pPr>
            <a:r>
              <a:rPr lang="en-US" sz="1887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Users with access to EWA are less likely to resort to payday loans or credit cards with high-interest rates, as they can meet expenses by accessing their own earned income</a:t>
            </a:r>
          </a:p>
        </p:txBody>
      </p:sp>
      <p:sp>
        <p:nvSpPr>
          <p:cNvPr id="15" name="Freeform 15"/>
          <p:cNvSpPr/>
          <p:nvPr/>
        </p:nvSpPr>
        <p:spPr>
          <a:xfrm>
            <a:off x="4659514" y="5831106"/>
            <a:ext cx="635563" cy="635563"/>
          </a:xfrm>
          <a:custGeom>
            <a:avLst/>
            <a:gdLst/>
            <a:ahLst/>
            <a:cxnLst/>
            <a:rect l="l" t="t" r="r" b="b"/>
            <a:pathLst>
              <a:path w="635563" h="635563">
                <a:moveTo>
                  <a:pt x="0" y="0"/>
                </a:moveTo>
                <a:lnTo>
                  <a:pt x="635563" y="0"/>
                </a:lnTo>
                <a:lnTo>
                  <a:pt x="635563" y="635564"/>
                </a:lnTo>
                <a:lnTo>
                  <a:pt x="0" y="6355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934284" y="5831106"/>
            <a:ext cx="635563" cy="635563"/>
          </a:xfrm>
          <a:custGeom>
            <a:avLst/>
            <a:gdLst/>
            <a:ahLst/>
            <a:cxnLst/>
            <a:rect l="l" t="t" r="r" b="b"/>
            <a:pathLst>
              <a:path w="635563" h="635563">
                <a:moveTo>
                  <a:pt x="0" y="0"/>
                </a:moveTo>
                <a:lnTo>
                  <a:pt x="635564" y="0"/>
                </a:lnTo>
                <a:lnTo>
                  <a:pt x="635564" y="635564"/>
                </a:lnTo>
                <a:lnTo>
                  <a:pt x="0" y="6355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361790" y="3654882"/>
            <a:ext cx="2741924" cy="128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6"/>
              </a:lnSpc>
            </a:pPr>
            <a:r>
              <a:rPr lang="en-US" sz="3078" b="1">
                <a:solidFill>
                  <a:srgbClr val="527EAB"/>
                </a:solidFill>
                <a:latin typeface="Sarabun Bold"/>
                <a:ea typeface="Sarabun Bold"/>
                <a:cs typeface="Sarabun Bold"/>
                <a:sym typeface="Sarabun Bold"/>
              </a:rPr>
              <a:t>Improved Financial Wellness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431887" y="3654882"/>
            <a:ext cx="3355663" cy="128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6"/>
              </a:lnSpc>
            </a:pPr>
            <a:r>
              <a:rPr lang="en-US" sz="3078" b="1">
                <a:solidFill>
                  <a:srgbClr val="004876"/>
                </a:solidFill>
                <a:latin typeface="Sarabun Bold"/>
                <a:ea typeface="Sarabun Bold"/>
                <a:cs typeface="Sarabun Bold"/>
                <a:sym typeface="Sarabun Bold"/>
              </a:rPr>
              <a:t>Reduced Reliance on Predatory Lending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782048" y="3654882"/>
            <a:ext cx="3191682" cy="128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6"/>
              </a:lnSpc>
            </a:pPr>
            <a:r>
              <a:rPr lang="en-US" sz="3078" b="1">
                <a:solidFill>
                  <a:srgbClr val="6F9ED2"/>
                </a:solidFill>
                <a:latin typeface="Sarabun Bold"/>
                <a:ea typeface="Sarabun Bold"/>
                <a:cs typeface="Sarabun Bold"/>
                <a:sym typeface="Sarabun Bold"/>
              </a:rPr>
              <a:t>Timely Financial Support for Emergencies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61790" y="5235234"/>
            <a:ext cx="2837614" cy="197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2"/>
              </a:lnSpc>
              <a:spcBef>
                <a:spcPct val="0"/>
              </a:spcBef>
            </a:pPr>
            <a:r>
              <a:rPr lang="en-US" sz="1887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EWA helps users avoid costly credit options by enabling them to use their own earned money when needed, fostering better financial health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864355" y="5235234"/>
            <a:ext cx="3027069" cy="197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2"/>
              </a:lnSpc>
              <a:spcBef>
                <a:spcPct val="0"/>
              </a:spcBef>
            </a:pPr>
            <a:r>
              <a:rPr lang="en-US" sz="1887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users can access funds instantly in case of emergencies, giving them peace of mind and financial security in unexpected situations. 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3723209" y="3210881"/>
            <a:ext cx="3974914" cy="5552602"/>
            <a:chOff x="0" y="0"/>
            <a:chExt cx="1292118" cy="180497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92118" cy="1804974"/>
            </a:xfrm>
            <a:custGeom>
              <a:avLst/>
              <a:gdLst/>
              <a:ahLst/>
              <a:cxnLst/>
              <a:rect l="l" t="t" r="r" b="b"/>
              <a:pathLst>
                <a:path w="1292118" h="1804974">
                  <a:moveTo>
                    <a:pt x="48692" y="0"/>
                  </a:moveTo>
                  <a:lnTo>
                    <a:pt x="1243425" y="0"/>
                  </a:lnTo>
                  <a:cubicBezTo>
                    <a:pt x="1270318" y="0"/>
                    <a:pt x="1292118" y="21800"/>
                    <a:pt x="1292118" y="48692"/>
                  </a:cubicBezTo>
                  <a:lnTo>
                    <a:pt x="1292118" y="1756282"/>
                  </a:lnTo>
                  <a:cubicBezTo>
                    <a:pt x="1292118" y="1783174"/>
                    <a:pt x="1270318" y="1804974"/>
                    <a:pt x="1243425" y="1804974"/>
                  </a:cubicBezTo>
                  <a:lnTo>
                    <a:pt x="48692" y="1804974"/>
                  </a:lnTo>
                  <a:cubicBezTo>
                    <a:pt x="21800" y="1804974"/>
                    <a:pt x="0" y="1783174"/>
                    <a:pt x="0" y="1756282"/>
                  </a:cubicBezTo>
                  <a:lnTo>
                    <a:pt x="0" y="48692"/>
                  </a:lnTo>
                  <a:cubicBezTo>
                    <a:pt x="0" y="21800"/>
                    <a:pt x="21800" y="0"/>
                    <a:pt x="486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527EAB"/>
              </a:soli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292118" cy="18525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4343104" y="3654882"/>
            <a:ext cx="2735123" cy="128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6"/>
              </a:lnSpc>
            </a:pPr>
            <a:r>
              <a:rPr lang="en-US" sz="3078" b="1">
                <a:solidFill>
                  <a:srgbClr val="527EAB"/>
                </a:solidFill>
                <a:latin typeface="Sarabun Bold"/>
                <a:ea typeface="Sarabun Bold"/>
                <a:cs typeface="Sarabun Bold"/>
                <a:sym typeface="Sarabun Bold"/>
              </a:rPr>
              <a:t>Budgeting and Spending Insights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170124" y="5235234"/>
            <a:ext cx="3081084" cy="197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2"/>
              </a:lnSpc>
              <a:spcBef>
                <a:spcPct val="0"/>
              </a:spcBef>
            </a:pPr>
            <a:r>
              <a:rPr lang="en-US" sz="1887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The platform provides insights of user’s spending patterns and withdrawal history, allowing them to budget effectively and improve financial planning.</a:t>
            </a:r>
          </a:p>
        </p:txBody>
      </p:sp>
      <p:sp>
        <p:nvSpPr>
          <p:cNvPr id="27" name="Freeform 27"/>
          <p:cNvSpPr/>
          <p:nvPr/>
        </p:nvSpPr>
        <p:spPr>
          <a:xfrm>
            <a:off x="13339943" y="5872786"/>
            <a:ext cx="635563" cy="635563"/>
          </a:xfrm>
          <a:custGeom>
            <a:avLst/>
            <a:gdLst/>
            <a:ahLst/>
            <a:cxnLst/>
            <a:rect l="l" t="t" r="r" b="b"/>
            <a:pathLst>
              <a:path w="635563" h="635563">
                <a:moveTo>
                  <a:pt x="0" y="0"/>
                </a:moveTo>
                <a:lnTo>
                  <a:pt x="635564" y="0"/>
                </a:lnTo>
                <a:lnTo>
                  <a:pt x="635564" y="635564"/>
                </a:lnTo>
                <a:lnTo>
                  <a:pt x="0" y="6355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2165188" y="7550363"/>
            <a:ext cx="1413151" cy="844358"/>
          </a:xfrm>
          <a:custGeom>
            <a:avLst/>
            <a:gdLst/>
            <a:ahLst/>
            <a:cxnLst/>
            <a:rect l="l" t="t" r="r" b="b"/>
            <a:pathLst>
              <a:path w="1413151" h="844358">
                <a:moveTo>
                  <a:pt x="0" y="0"/>
                </a:moveTo>
                <a:lnTo>
                  <a:pt x="1413150" y="0"/>
                </a:lnTo>
                <a:lnTo>
                  <a:pt x="1413150" y="844358"/>
                </a:lnTo>
                <a:lnTo>
                  <a:pt x="0" y="8443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756030" y="7450181"/>
            <a:ext cx="1243718" cy="1044723"/>
          </a:xfrm>
          <a:custGeom>
            <a:avLst/>
            <a:gdLst/>
            <a:ahLst/>
            <a:cxnLst/>
            <a:rect l="l" t="t" r="r" b="b"/>
            <a:pathLst>
              <a:path w="1243718" h="1044723">
                <a:moveTo>
                  <a:pt x="0" y="0"/>
                </a:moveTo>
                <a:lnTo>
                  <a:pt x="1243718" y="0"/>
                </a:lnTo>
                <a:lnTo>
                  <a:pt x="1243718" y="1044723"/>
                </a:lnTo>
                <a:lnTo>
                  <a:pt x="0" y="10447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637357" y="7638390"/>
            <a:ext cx="2944723" cy="831884"/>
          </a:xfrm>
          <a:custGeom>
            <a:avLst/>
            <a:gdLst/>
            <a:ahLst/>
            <a:cxnLst/>
            <a:rect l="l" t="t" r="r" b="b"/>
            <a:pathLst>
              <a:path w="2944723" h="831884">
                <a:moveTo>
                  <a:pt x="0" y="0"/>
                </a:moveTo>
                <a:lnTo>
                  <a:pt x="2944723" y="0"/>
                </a:lnTo>
                <a:lnTo>
                  <a:pt x="2944723" y="831884"/>
                </a:lnTo>
                <a:lnTo>
                  <a:pt x="0" y="831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5062475" y="7468574"/>
            <a:ext cx="1296382" cy="1007937"/>
          </a:xfrm>
          <a:custGeom>
            <a:avLst/>
            <a:gdLst/>
            <a:ahLst/>
            <a:cxnLst/>
            <a:rect l="l" t="t" r="r" b="b"/>
            <a:pathLst>
              <a:path w="1296382" h="1007937">
                <a:moveTo>
                  <a:pt x="0" y="0"/>
                </a:moveTo>
                <a:lnTo>
                  <a:pt x="1296381" y="0"/>
                </a:lnTo>
                <a:lnTo>
                  <a:pt x="1296381" y="1007937"/>
                </a:lnTo>
                <a:lnTo>
                  <a:pt x="0" y="10079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2224">
            <a:off x="-421491" y="-3556334"/>
            <a:ext cx="19130982" cy="19130982"/>
          </a:xfrm>
          <a:custGeom>
            <a:avLst/>
            <a:gdLst/>
            <a:ahLst/>
            <a:cxnLst/>
            <a:rect l="l" t="t" r="r" b="b"/>
            <a:pathLst>
              <a:path w="19130982" h="19130982">
                <a:moveTo>
                  <a:pt x="0" y="0"/>
                </a:moveTo>
                <a:lnTo>
                  <a:pt x="19130982" y="0"/>
                </a:lnTo>
                <a:lnTo>
                  <a:pt x="19130982" y="19130982"/>
                </a:lnTo>
                <a:lnTo>
                  <a:pt x="0" y="1913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10312" y="955551"/>
            <a:ext cx="14045858" cy="962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499" b="1">
                <a:solidFill>
                  <a:srgbClr val="004876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EWA</a:t>
            </a:r>
            <a:r>
              <a:rPr lang="en-US" sz="7499" b="1">
                <a:solidFill>
                  <a:srgbClr val="527EAC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 Model</a:t>
            </a:r>
          </a:p>
        </p:txBody>
      </p:sp>
      <p:sp>
        <p:nvSpPr>
          <p:cNvPr id="4" name="Freeform 4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540798" y="9513211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6F9ED2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3325980" y="6728775"/>
            <a:ext cx="2073963" cy="2482757"/>
            <a:chOff x="0" y="0"/>
            <a:chExt cx="2765284" cy="3310342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765284" cy="2765284"/>
              <a:chOff x="0" y="0"/>
              <a:chExt cx="622958" cy="62295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22958" cy="622958"/>
              </a:xfrm>
              <a:custGeom>
                <a:avLst/>
                <a:gdLst/>
                <a:ahLst/>
                <a:cxnLst/>
                <a:rect l="l" t="t" r="r" b="b"/>
                <a:pathLst>
                  <a:path w="622958" h="622958">
                    <a:moveTo>
                      <a:pt x="105735" y="0"/>
                    </a:moveTo>
                    <a:lnTo>
                      <a:pt x="517222" y="0"/>
                    </a:lnTo>
                    <a:cubicBezTo>
                      <a:pt x="545265" y="0"/>
                      <a:pt x="572159" y="11140"/>
                      <a:pt x="591988" y="30969"/>
                    </a:cubicBezTo>
                    <a:cubicBezTo>
                      <a:pt x="611818" y="50798"/>
                      <a:pt x="622958" y="77693"/>
                      <a:pt x="622958" y="105735"/>
                    </a:cubicBezTo>
                    <a:lnTo>
                      <a:pt x="622958" y="517222"/>
                    </a:lnTo>
                    <a:cubicBezTo>
                      <a:pt x="622958" y="575618"/>
                      <a:pt x="575618" y="622958"/>
                      <a:pt x="517222" y="622958"/>
                    </a:cubicBezTo>
                    <a:lnTo>
                      <a:pt x="105735" y="622958"/>
                    </a:lnTo>
                    <a:cubicBezTo>
                      <a:pt x="47339" y="622958"/>
                      <a:pt x="0" y="575618"/>
                      <a:pt x="0" y="517222"/>
                    </a:cubicBezTo>
                    <a:lnTo>
                      <a:pt x="0" y="105735"/>
                    </a:lnTo>
                    <a:cubicBezTo>
                      <a:pt x="0" y="47339"/>
                      <a:pt x="47339" y="0"/>
                      <a:pt x="10573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622958" cy="670583"/>
              </a:xfrm>
              <a:prstGeom prst="rect">
                <a:avLst/>
              </a:prstGeom>
            </p:spPr>
            <p:txBody>
              <a:bodyPr lIns="73695" tIns="73695" rIns="73695" bIns="73695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54398" y="2356541"/>
              <a:ext cx="2656488" cy="953802"/>
              <a:chOff x="0" y="0"/>
              <a:chExt cx="1093367" cy="3925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93367" cy="392569"/>
              </a:xfrm>
              <a:custGeom>
                <a:avLst/>
                <a:gdLst/>
                <a:ahLst/>
                <a:cxnLst/>
                <a:rect l="l" t="t" r="r" b="b"/>
                <a:pathLst>
                  <a:path w="1093367" h="392569">
                    <a:moveTo>
                      <a:pt x="196285" y="0"/>
                    </a:moveTo>
                    <a:lnTo>
                      <a:pt x="897082" y="0"/>
                    </a:lnTo>
                    <a:cubicBezTo>
                      <a:pt x="949140" y="0"/>
                      <a:pt x="999066" y="20680"/>
                      <a:pt x="1035876" y="57490"/>
                    </a:cubicBezTo>
                    <a:cubicBezTo>
                      <a:pt x="1072687" y="94301"/>
                      <a:pt x="1093367" y="144227"/>
                      <a:pt x="1093367" y="196285"/>
                    </a:cubicBezTo>
                    <a:lnTo>
                      <a:pt x="1093367" y="196285"/>
                    </a:lnTo>
                    <a:cubicBezTo>
                      <a:pt x="1093367" y="304690"/>
                      <a:pt x="1005487" y="392569"/>
                      <a:pt x="897082" y="392569"/>
                    </a:cubicBezTo>
                    <a:lnTo>
                      <a:pt x="196285" y="392569"/>
                    </a:lnTo>
                    <a:cubicBezTo>
                      <a:pt x="87880" y="392569"/>
                      <a:pt x="0" y="304690"/>
                      <a:pt x="0" y="196285"/>
                    </a:cubicBezTo>
                    <a:lnTo>
                      <a:pt x="0" y="196285"/>
                    </a:lnTo>
                    <a:cubicBezTo>
                      <a:pt x="0" y="87880"/>
                      <a:pt x="87880" y="0"/>
                      <a:pt x="196285" y="0"/>
                    </a:cubicBezTo>
                    <a:close/>
                  </a:path>
                </a:pathLst>
              </a:custGeom>
              <a:solidFill>
                <a:srgbClr val="6F9ED2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1093367" cy="4401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02544" y="2456417"/>
              <a:ext cx="2160196" cy="347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6"/>
                </a:lnSpc>
              </a:pPr>
              <a:r>
                <a:rPr lang="en-US" sz="1823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Employee</a:t>
              </a:r>
            </a:p>
          </p:txBody>
        </p:sp>
        <p:sp>
          <p:nvSpPr>
            <p:cNvPr id="14" name="Freeform 14"/>
            <p:cNvSpPr/>
            <p:nvPr/>
          </p:nvSpPr>
          <p:spPr>
            <a:xfrm>
              <a:off x="902412" y="361240"/>
              <a:ext cx="988097" cy="1714364"/>
            </a:xfrm>
            <a:custGeom>
              <a:avLst/>
              <a:gdLst/>
              <a:ahLst/>
              <a:cxnLst/>
              <a:rect l="l" t="t" r="r" b="b"/>
              <a:pathLst>
                <a:path w="988097" h="1714364">
                  <a:moveTo>
                    <a:pt x="0" y="0"/>
                  </a:moveTo>
                  <a:lnTo>
                    <a:pt x="988097" y="0"/>
                  </a:lnTo>
                  <a:lnTo>
                    <a:pt x="988097" y="1714364"/>
                  </a:lnTo>
                  <a:lnTo>
                    <a:pt x="0" y="17143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4273983" y="2267759"/>
            <a:ext cx="2185110" cy="2185110"/>
            <a:chOff x="0" y="0"/>
            <a:chExt cx="622958" cy="6229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22958" cy="622958"/>
            </a:xfrm>
            <a:custGeom>
              <a:avLst/>
              <a:gdLst/>
              <a:ahLst/>
              <a:cxnLst/>
              <a:rect l="l" t="t" r="r" b="b"/>
              <a:pathLst>
                <a:path w="622958" h="622958">
                  <a:moveTo>
                    <a:pt x="155893" y="0"/>
                  </a:moveTo>
                  <a:lnTo>
                    <a:pt x="467064" y="0"/>
                  </a:lnTo>
                  <a:cubicBezTo>
                    <a:pt x="508410" y="0"/>
                    <a:pt x="548062" y="16424"/>
                    <a:pt x="577297" y="45660"/>
                  </a:cubicBezTo>
                  <a:cubicBezTo>
                    <a:pt x="606533" y="74896"/>
                    <a:pt x="622958" y="114548"/>
                    <a:pt x="622958" y="155893"/>
                  </a:cubicBezTo>
                  <a:lnTo>
                    <a:pt x="622958" y="467064"/>
                  </a:lnTo>
                  <a:cubicBezTo>
                    <a:pt x="622958" y="553162"/>
                    <a:pt x="553162" y="622958"/>
                    <a:pt x="467064" y="622958"/>
                  </a:cubicBezTo>
                  <a:lnTo>
                    <a:pt x="155893" y="622958"/>
                  </a:lnTo>
                  <a:cubicBezTo>
                    <a:pt x="69796" y="622958"/>
                    <a:pt x="0" y="553162"/>
                    <a:pt x="0" y="467064"/>
                  </a:cubicBezTo>
                  <a:lnTo>
                    <a:pt x="0" y="155893"/>
                  </a:lnTo>
                  <a:cubicBezTo>
                    <a:pt x="0" y="69796"/>
                    <a:pt x="69796" y="0"/>
                    <a:pt x="15589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622958" cy="670583"/>
            </a:xfrm>
            <a:prstGeom prst="rect">
              <a:avLst/>
            </a:prstGeom>
          </p:spPr>
          <p:txBody>
            <a:bodyPr lIns="49984" tIns="49984" rIns="49984" bIns="49984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316968" y="4129883"/>
            <a:ext cx="2099140" cy="522586"/>
            <a:chOff x="0" y="0"/>
            <a:chExt cx="1093367" cy="27219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93367" cy="272196"/>
            </a:xfrm>
            <a:custGeom>
              <a:avLst/>
              <a:gdLst/>
              <a:ahLst/>
              <a:cxnLst/>
              <a:rect l="l" t="t" r="r" b="b"/>
              <a:pathLst>
                <a:path w="1093367" h="272196">
                  <a:moveTo>
                    <a:pt x="136098" y="0"/>
                  </a:moveTo>
                  <a:lnTo>
                    <a:pt x="957269" y="0"/>
                  </a:lnTo>
                  <a:cubicBezTo>
                    <a:pt x="993364" y="0"/>
                    <a:pt x="1027981" y="14339"/>
                    <a:pt x="1053505" y="39862"/>
                  </a:cubicBezTo>
                  <a:cubicBezTo>
                    <a:pt x="1079028" y="65386"/>
                    <a:pt x="1093367" y="100003"/>
                    <a:pt x="1093367" y="136098"/>
                  </a:cubicBezTo>
                  <a:lnTo>
                    <a:pt x="1093367" y="136098"/>
                  </a:lnTo>
                  <a:cubicBezTo>
                    <a:pt x="1093367" y="172194"/>
                    <a:pt x="1079028" y="206811"/>
                    <a:pt x="1053505" y="232334"/>
                  </a:cubicBezTo>
                  <a:cubicBezTo>
                    <a:pt x="1027981" y="257858"/>
                    <a:pt x="993364" y="272196"/>
                    <a:pt x="957269" y="272196"/>
                  </a:cubicBezTo>
                  <a:lnTo>
                    <a:pt x="136098" y="272196"/>
                  </a:lnTo>
                  <a:cubicBezTo>
                    <a:pt x="100003" y="272196"/>
                    <a:pt x="65386" y="257858"/>
                    <a:pt x="39862" y="232334"/>
                  </a:cubicBezTo>
                  <a:cubicBezTo>
                    <a:pt x="14339" y="206811"/>
                    <a:pt x="0" y="172194"/>
                    <a:pt x="0" y="136098"/>
                  </a:cubicBezTo>
                  <a:lnTo>
                    <a:pt x="0" y="136098"/>
                  </a:lnTo>
                  <a:cubicBezTo>
                    <a:pt x="0" y="100003"/>
                    <a:pt x="14339" y="65386"/>
                    <a:pt x="39862" y="39862"/>
                  </a:cubicBezTo>
                  <a:cubicBezTo>
                    <a:pt x="65386" y="14339"/>
                    <a:pt x="100003" y="0"/>
                    <a:pt x="136098" y="0"/>
                  </a:cubicBezTo>
                  <a:close/>
                </a:path>
              </a:pathLst>
            </a:custGeom>
            <a:solidFill>
              <a:srgbClr val="6F9ED2"/>
            </a:solidFill>
            <a:ln cap="rnd">
              <a:noFill/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093367" cy="319821"/>
            </a:xfrm>
            <a:prstGeom prst="rect">
              <a:avLst/>
            </a:prstGeom>
          </p:spPr>
          <p:txBody>
            <a:bodyPr lIns="34455" tIns="34455" rIns="34455" bIns="34455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4513051" y="4212801"/>
            <a:ext cx="1706974" cy="27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3"/>
              </a:lnSpc>
            </a:pPr>
            <a:r>
              <a:rPr lang="en-US" sz="1921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HariWang</a:t>
            </a:r>
          </a:p>
        </p:txBody>
      </p:sp>
      <p:sp>
        <p:nvSpPr>
          <p:cNvPr id="22" name="AutoShape 22"/>
          <p:cNvSpPr/>
          <p:nvPr/>
        </p:nvSpPr>
        <p:spPr>
          <a:xfrm flipV="1">
            <a:off x="6459093" y="3420777"/>
            <a:ext cx="6866992" cy="39337"/>
          </a:xfrm>
          <a:prstGeom prst="line">
            <a:avLst/>
          </a:prstGeom>
          <a:ln w="66675" cap="rnd">
            <a:solidFill>
              <a:srgbClr val="264D6D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3" name="AutoShape 23"/>
          <p:cNvSpPr/>
          <p:nvPr/>
        </p:nvSpPr>
        <p:spPr>
          <a:xfrm flipV="1">
            <a:off x="6438533" y="8243952"/>
            <a:ext cx="6795463" cy="21632"/>
          </a:xfrm>
          <a:prstGeom prst="line">
            <a:avLst/>
          </a:prstGeom>
          <a:ln w="66675" cap="rnd">
            <a:solidFill>
              <a:srgbClr val="264D6D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4" name="AutoShape 24"/>
          <p:cNvSpPr/>
          <p:nvPr/>
        </p:nvSpPr>
        <p:spPr>
          <a:xfrm>
            <a:off x="6796763" y="3147074"/>
            <a:ext cx="6529323" cy="0"/>
          </a:xfrm>
          <a:prstGeom prst="line">
            <a:avLst/>
          </a:prstGeom>
          <a:ln w="66675" cap="rnd">
            <a:solidFill>
              <a:srgbClr val="EE9547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>
            <a:off x="6403414" y="7970154"/>
            <a:ext cx="6922566" cy="0"/>
          </a:xfrm>
          <a:prstGeom prst="line">
            <a:avLst/>
          </a:prstGeom>
          <a:ln w="66675" cap="rnd">
            <a:solidFill>
              <a:srgbClr val="EE9547"/>
            </a:solidFill>
            <a:prstDash val="solid"/>
            <a:headEnd type="arrow" w="med" len="sm"/>
            <a:tailEnd type="none" w="sm" len="sm"/>
          </a:ln>
        </p:spPr>
      </p:sp>
      <p:grpSp>
        <p:nvGrpSpPr>
          <p:cNvPr id="26" name="Group 26"/>
          <p:cNvGrpSpPr/>
          <p:nvPr/>
        </p:nvGrpSpPr>
        <p:grpSpPr>
          <a:xfrm>
            <a:off x="7309627" y="2327288"/>
            <a:ext cx="525414" cy="524206"/>
            <a:chOff x="0" y="0"/>
            <a:chExt cx="700552" cy="69894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700552" cy="698942"/>
              <a:chOff x="0" y="0"/>
              <a:chExt cx="255180" cy="25459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55180" cy="254594"/>
              </a:xfrm>
              <a:custGeom>
                <a:avLst/>
                <a:gdLst/>
                <a:ahLst/>
                <a:cxnLst/>
                <a:rect l="l" t="t" r="r" b="b"/>
                <a:pathLst>
                  <a:path w="255180" h="254594">
                    <a:moveTo>
                      <a:pt x="127297" y="0"/>
                    </a:moveTo>
                    <a:lnTo>
                      <a:pt x="127883" y="0"/>
                    </a:lnTo>
                    <a:cubicBezTo>
                      <a:pt x="161645" y="0"/>
                      <a:pt x="194023" y="13412"/>
                      <a:pt x="217896" y="37284"/>
                    </a:cubicBezTo>
                    <a:cubicBezTo>
                      <a:pt x="241769" y="61157"/>
                      <a:pt x="255180" y="93536"/>
                      <a:pt x="255180" y="127297"/>
                    </a:cubicBezTo>
                    <a:lnTo>
                      <a:pt x="255180" y="127297"/>
                    </a:lnTo>
                    <a:cubicBezTo>
                      <a:pt x="255180" y="197601"/>
                      <a:pt x="198188" y="254594"/>
                      <a:pt x="127883" y="254594"/>
                    </a:cubicBezTo>
                    <a:lnTo>
                      <a:pt x="127297" y="254594"/>
                    </a:lnTo>
                    <a:cubicBezTo>
                      <a:pt x="93536" y="254594"/>
                      <a:pt x="61157" y="241182"/>
                      <a:pt x="37284" y="217310"/>
                    </a:cubicBezTo>
                    <a:cubicBezTo>
                      <a:pt x="13412" y="193437"/>
                      <a:pt x="0" y="161058"/>
                      <a:pt x="0" y="127297"/>
                    </a:cubicBezTo>
                    <a:lnTo>
                      <a:pt x="0" y="127297"/>
                    </a:lnTo>
                    <a:cubicBezTo>
                      <a:pt x="0" y="93536"/>
                      <a:pt x="13412" y="61157"/>
                      <a:pt x="37284" y="37284"/>
                    </a:cubicBezTo>
                    <a:cubicBezTo>
                      <a:pt x="61157" y="13412"/>
                      <a:pt x="93536" y="0"/>
                      <a:pt x="127297" y="0"/>
                    </a:cubicBezTo>
                    <a:close/>
                  </a:path>
                </a:pathLst>
              </a:custGeom>
              <a:solidFill>
                <a:srgbClr val="004876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47625"/>
                <a:ext cx="255180" cy="302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65439" y="100853"/>
              <a:ext cx="569673" cy="404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6"/>
                </a:lnSpc>
              </a:pPr>
              <a:r>
                <a:rPr lang="en-US" sz="2060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6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834602" y="7284628"/>
            <a:ext cx="525414" cy="524206"/>
            <a:chOff x="0" y="0"/>
            <a:chExt cx="700552" cy="698942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700552" cy="698942"/>
              <a:chOff x="0" y="0"/>
              <a:chExt cx="255180" cy="25459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55180" cy="254594"/>
              </a:xfrm>
              <a:custGeom>
                <a:avLst/>
                <a:gdLst/>
                <a:ahLst/>
                <a:cxnLst/>
                <a:rect l="l" t="t" r="r" b="b"/>
                <a:pathLst>
                  <a:path w="255180" h="254594">
                    <a:moveTo>
                      <a:pt x="127297" y="0"/>
                    </a:moveTo>
                    <a:lnTo>
                      <a:pt x="127883" y="0"/>
                    </a:lnTo>
                    <a:cubicBezTo>
                      <a:pt x="161645" y="0"/>
                      <a:pt x="194023" y="13412"/>
                      <a:pt x="217896" y="37284"/>
                    </a:cubicBezTo>
                    <a:cubicBezTo>
                      <a:pt x="241769" y="61157"/>
                      <a:pt x="255180" y="93536"/>
                      <a:pt x="255180" y="127297"/>
                    </a:cubicBezTo>
                    <a:lnTo>
                      <a:pt x="255180" y="127297"/>
                    </a:lnTo>
                    <a:cubicBezTo>
                      <a:pt x="255180" y="197601"/>
                      <a:pt x="198188" y="254594"/>
                      <a:pt x="127883" y="254594"/>
                    </a:cubicBezTo>
                    <a:lnTo>
                      <a:pt x="127297" y="254594"/>
                    </a:lnTo>
                    <a:cubicBezTo>
                      <a:pt x="93536" y="254594"/>
                      <a:pt x="61157" y="241182"/>
                      <a:pt x="37284" y="217310"/>
                    </a:cubicBezTo>
                    <a:cubicBezTo>
                      <a:pt x="13412" y="193437"/>
                      <a:pt x="0" y="161058"/>
                      <a:pt x="0" y="127297"/>
                    </a:cubicBezTo>
                    <a:lnTo>
                      <a:pt x="0" y="127297"/>
                    </a:lnTo>
                    <a:cubicBezTo>
                      <a:pt x="0" y="93536"/>
                      <a:pt x="13412" y="61157"/>
                      <a:pt x="37284" y="37284"/>
                    </a:cubicBezTo>
                    <a:cubicBezTo>
                      <a:pt x="61157" y="13412"/>
                      <a:pt x="93536" y="0"/>
                      <a:pt x="127297" y="0"/>
                    </a:cubicBezTo>
                    <a:close/>
                  </a:path>
                </a:pathLst>
              </a:custGeom>
              <a:solidFill>
                <a:srgbClr val="004876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47625"/>
                <a:ext cx="255180" cy="302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65439" y="100853"/>
              <a:ext cx="569673" cy="404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6"/>
                </a:lnSpc>
              </a:pPr>
              <a:r>
                <a:rPr lang="en-US" sz="2060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7309188" y="3713035"/>
            <a:ext cx="525414" cy="524206"/>
            <a:chOff x="0" y="0"/>
            <a:chExt cx="700552" cy="698942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700552" cy="698942"/>
              <a:chOff x="0" y="0"/>
              <a:chExt cx="255180" cy="254594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55180" cy="254594"/>
              </a:xfrm>
              <a:custGeom>
                <a:avLst/>
                <a:gdLst/>
                <a:ahLst/>
                <a:cxnLst/>
                <a:rect l="l" t="t" r="r" b="b"/>
                <a:pathLst>
                  <a:path w="255180" h="254594">
                    <a:moveTo>
                      <a:pt x="127297" y="0"/>
                    </a:moveTo>
                    <a:lnTo>
                      <a:pt x="127883" y="0"/>
                    </a:lnTo>
                    <a:cubicBezTo>
                      <a:pt x="161645" y="0"/>
                      <a:pt x="194023" y="13412"/>
                      <a:pt x="217896" y="37284"/>
                    </a:cubicBezTo>
                    <a:cubicBezTo>
                      <a:pt x="241769" y="61157"/>
                      <a:pt x="255180" y="93536"/>
                      <a:pt x="255180" y="127297"/>
                    </a:cubicBezTo>
                    <a:lnTo>
                      <a:pt x="255180" y="127297"/>
                    </a:lnTo>
                    <a:cubicBezTo>
                      <a:pt x="255180" y="197601"/>
                      <a:pt x="198188" y="254594"/>
                      <a:pt x="127883" y="254594"/>
                    </a:cubicBezTo>
                    <a:lnTo>
                      <a:pt x="127297" y="254594"/>
                    </a:lnTo>
                    <a:cubicBezTo>
                      <a:pt x="93536" y="254594"/>
                      <a:pt x="61157" y="241182"/>
                      <a:pt x="37284" y="217310"/>
                    </a:cubicBezTo>
                    <a:cubicBezTo>
                      <a:pt x="13412" y="193437"/>
                      <a:pt x="0" y="161058"/>
                      <a:pt x="0" y="127297"/>
                    </a:cubicBezTo>
                    <a:lnTo>
                      <a:pt x="0" y="127297"/>
                    </a:lnTo>
                    <a:cubicBezTo>
                      <a:pt x="0" y="93536"/>
                      <a:pt x="13412" y="61157"/>
                      <a:pt x="37284" y="37284"/>
                    </a:cubicBezTo>
                    <a:cubicBezTo>
                      <a:pt x="61157" y="13412"/>
                      <a:pt x="93536" y="0"/>
                      <a:pt x="127297" y="0"/>
                    </a:cubicBezTo>
                    <a:close/>
                  </a:path>
                </a:pathLst>
              </a:custGeom>
              <a:solidFill>
                <a:srgbClr val="004876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255180" cy="302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65439" y="100853"/>
              <a:ext cx="569673" cy="404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6"/>
                </a:lnSpc>
              </a:pPr>
              <a:r>
                <a:rPr lang="en-US" sz="2060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1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7834602" y="8540939"/>
            <a:ext cx="525414" cy="524206"/>
            <a:chOff x="0" y="0"/>
            <a:chExt cx="700552" cy="698942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700552" cy="698942"/>
              <a:chOff x="0" y="0"/>
              <a:chExt cx="255180" cy="254594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55180" cy="254594"/>
              </a:xfrm>
              <a:custGeom>
                <a:avLst/>
                <a:gdLst/>
                <a:ahLst/>
                <a:cxnLst/>
                <a:rect l="l" t="t" r="r" b="b"/>
                <a:pathLst>
                  <a:path w="255180" h="254594">
                    <a:moveTo>
                      <a:pt x="127297" y="0"/>
                    </a:moveTo>
                    <a:lnTo>
                      <a:pt x="127883" y="0"/>
                    </a:lnTo>
                    <a:cubicBezTo>
                      <a:pt x="161645" y="0"/>
                      <a:pt x="194023" y="13412"/>
                      <a:pt x="217896" y="37284"/>
                    </a:cubicBezTo>
                    <a:cubicBezTo>
                      <a:pt x="241769" y="61157"/>
                      <a:pt x="255180" y="93536"/>
                      <a:pt x="255180" y="127297"/>
                    </a:cubicBezTo>
                    <a:lnTo>
                      <a:pt x="255180" y="127297"/>
                    </a:lnTo>
                    <a:cubicBezTo>
                      <a:pt x="255180" y="197601"/>
                      <a:pt x="198188" y="254594"/>
                      <a:pt x="127883" y="254594"/>
                    </a:cubicBezTo>
                    <a:lnTo>
                      <a:pt x="127297" y="254594"/>
                    </a:lnTo>
                    <a:cubicBezTo>
                      <a:pt x="93536" y="254594"/>
                      <a:pt x="61157" y="241182"/>
                      <a:pt x="37284" y="217310"/>
                    </a:cubicBezTo>
                    <a:cubicBezTo>
                      <a:pt x="13412" y="193437"/>
                      <a:pt x="0" y="161058"/>
                      <a:pt x="0" y="127297"/>
                    </a:cubicBezTo>
                    <a:lnTo>
                      <a:pt x="0" y="127297"/>
                    </a:lnTo>
                    <a:cubicBezTo>
                      <a:pt x="0" y="93536"/>
                      <a:pt x="13412" y="61157"/>
                      <a:pt x="37284" y="37284"/>
                    </a:cubicBezTo>
                    <a:cubicBezTo>
                      <a:pt x="61157" y="13412"/>
                      <a:pt x="93536" y="0"/>
                      <a:pt x="127297" y="0"/>
                    </a:cubicBezTo>
                    <a:close/>
                  </a:path>
                </a:pathLst>
              </a:custGeom>
              <a:solidFill>
                <a:srgbClr val="004876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47625"/>
                <a:ext cx="255180" cy="302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45" name="TextBox 45"/>
            <p:cNvSpPr txBox="1"/>
            <p:nvPr/>
          </p:nvSpPr>
          <p:spPr>
            <a:xfrm>
              <a:off x="65439" y="100853"/>
              <a:ext cx="569673" cy="404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6"/>
                </a:lnSpc>
              </a:pPr>
              <a:r>
                <a:rPr lang="en-US" sz="2060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5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913013" y="5422338"/>
            <a:ext cx="525414" cy="524206"/>
            <a:chOff x="0" y="0"/>
            <a:chExt cx="700552" cy="698942"/>
          </a:xfrm>
        </p:grpSpPr>
        <p:grpSp>
          <p:nvGrpSpPr>
            <p:cNvPr id="47" name="Group 47"/>
            <p:cNvGrpSpPr/>
            <p:nvPr/>
          </p:nvGrpSpPr>
          <p:grpSpPr>
            <a:xfrm>
              <a:off x="0" y="0"/>
              <a:ext cx="700552" cy="698942"/>
              <a:chOff x="0" y="0"/>
              <a:chExt cx="255180" cy="2545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255180" cy="254594"/>
              </a:xfrm>
              <a:custGeom>
                <a:avLst/>
                <a:gdLst/>
                <a:ahLst/>
                <a:cxnLst/>
                <a:rect l="l" t="t" r="r" b="b"/>
                <a:pathLst>
                  <a:path w="255180" h="254594">
                    <a:moveTo>
                      <a:pt x="127297" y="0"/>
                    </a:moveTo>
                    <a:lnTo>
                      <a:pt x="127883" y="0"/>
                    </a:lnTo>
                    <a:cubicBezTo>
                      <a:pt x="161645" y="0"/>
                      <a:pt x="194023" y="13412"/>
                      <a:pt x="217896" y="37284"/>
                    </a:cubicBezTo>
                    <a:cubicBezTo>
                      <a:pt x="241769" y="61157"/>
                      <a:pt x="255180" y="93536"/>
                      <a:pt x="255180" y="127297"/>
                    </a:cubicBezTo>
                    <a:lnTo>
                      <a:pt x="255180" y="127297"/>
                    </a:lnTo>
                    <a:cubicBezTo>
                      <a:pt x="255180" y="197601"/>
                      <a:pt x="198188" y="254594"/>
                      <a:pt x="127883" y="254594"/>
                    </a:cubicBezTo>
                    <a:lnTo>
                      <a:pt x="127297" y="254594"/>
                    </a:lnTo>
                    <a:cubicBezTo>
                      <a:pt x="93536" y="254594"/>
                      <a:pt x="61157" y="241182"/>
                      <a:pt x="37284" y="217310"/>
                    </a:cubicBezTo>
                    <a:cubicBezTo>
                      <a:pt x="13412" y="193437"/>
                      <a:pt x="0" y="161058"/>
                      <a:pt x="0" y="127297"/>
                    </a:cubicBezTo>
                    <a:lnTo>
                      <a:pt x="0" y="127297"/>
                    </a:lnTo>
                    <a:cubicBezTo>
                      <a:pt x="0" y="93536"/>
                      <a:pt x="13412" y="61157"/>
                      <a:pt x="37284" y="37284"/>
                    </a:cubicBezTo>
                    <a:cubicBezTo>
                      <a:pt x="61157" y="13412"/>
                      <a:pt x="93536" y="0"/>
                      <a:pt x="127297" y="0"/>
                    </a:cubicBezTo>
                    <a:close/>
                  </a:path>
                </a:pathLst>
              </a:custGeom>
              <a:solidFill>
                <a:srgbClr val="004876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0" y="-47625"/>
                <a:ext cx="255180" cy="302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50" name="TextBox 50"/>
            <p:cNvSpPr txBox="1"/>
            <p:nvPr/>
          </p:nvSpPr>
          <p:spPr>
            <a:xfrm>
              <a:off x="65439" y="100853"/>
              <a:ext cx="569673" cy="404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6"/>
                </a:lnSpc>
              </a:pPr>
              <a:r>
                <a:rPr lang="en-US" sz="2060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</a:t>
              </a:r>
            </a:p>
          </p:txBody>
        </p:sp>
      </p:grpSp>
      <p:sp>
        <p:nvSpPr>
          <p:cNvPr id="51" name="AutoShape 51"/>
          <p:cNvSpPr/>
          <p:nvPr/>
        </p:nvSpPr>
        <p:spPr>
          <a:xfrm flipV="1">
            <a:off x="5085147" y="5019978"/>
            <a:ext cx="0" cy="1220715"/>
          </a:xfrm>
          <a:prstGeom prst="line">
            <a:avLst/>
          </a:prstGeom>
          <a:ln w="57150" cap="rnd">
            <a:solidFill>
              <a:srgbClr val="264D6D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52" name="AutoShape 52"/>
          <p:cNvSpPr/>
          <p:nvPr/>
        </p:nvSpPr>
        <p:spPr>
          <a:xfrm flipV="1">
            <a:off x="5628024" y="5019978"/>
            <a:ext cx="0" cy="1220715"/>
          </a:xfrm>
          <a:prstGeom prst="line">
            <a:avLst/>
          </a:prstGeom>
          <a:ln w="57150" cap="rnd">
            <a:solidFill>
              <a:srgbClr val="EE9547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53" name="Group 53"/>
          <p:cNvGrpSpPr/>
          <p:nvPr/>
        </p:nvGrpSpPr>
        <p:grpSpPr>
          <a:xfrm>
            <a:off x="4273983" y="5422338"/>
            <a:ext cx="525414" cy="524206"/>
            <a:chOff x="0" y="0"/>
            <a:chExt cx="700552" cy="698942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0"/>
              <a:ext cx="700552" cy="698942"/>
              <a:chOff x="0" y="0"/>
              <a:chExt cx="255180" cy="254594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255180" cy="254594"/>
              </a:xfrm>
              <a:custGeom>
                <a:avLst/>
                <a:gdLst/>
                <a:ahLst/>
                <a:cxnLst/>
                <a:rect l="l" t="t" r="r" b="b"/>
                <a:pathLst>
                  <a:path w="255180" h="254594">
                    <a:moveTo>
                      <a:pt x="127297" y="0"/>
                    </a:moveTo>
                    <a:lnTo>
                      <a:pt x="127883" y="0"/>
                    </a:lnTo>
                    <a:cubicBezTo>
                      <a:pt x="161645" y="0"/>
                      <a:pt x="194023" y="13412"/>
                      <a:pt x="217896" y="37284"/>
                    </a:cubicBezTo>
                    <a:cubicBezTo>
                      <a:pt x="241769" y="61157"/>
                      <a:pt x="255180" y="93536"/>
                      <a:pt x="255180" y="127297"/>
                    </a:cubicBezTo>
                    <a:lnTo>
                      <a:pt x="255180" y="127297"/>
                    </a:lnTo>
                    <a:cubicBezTo>
                      <a:pt x="255180" y="197601"/>
                      <a:pt x="198188" y="254594"/>
                      <a:pt x="127883" y="254594"/>
                    </a:cubicBezTo>
                    <a:lnTo>
                      <a:pt x="127297" y="254594"/>
                    </a:lnTo>
                    <a:cubicBezTo>
                      <a:pt x="93536" y="254594"/>
                      <a:pt x="61157" y="241182"/>
                      <a:pt x="37284" y="217310"/>
                    </a:cubicBezTo>
                    <a:cubicBezTo>
                      <a:pt x="13412" y="193437"/>
                      <a:pt x="0" y="161058"/>
                      <a:pt x="0" y="127297"/>
                    </a:cubicBezTo>
                    <a:lnTo>
                      <a:pt x="0" y="127297"/>
                    </a:lnTo>
                    <a:cubicBezTo>
                      <a:pt x="0" y="93536"/>
                      <a:pt x="13412" y="61157"/>
                      <a:pt x="37284" y="37284"/>
                    </a:cubicBezTo>
                    <a:cubicBezTo>
                      <a:pt x="61157" y="13412"/>
                      <a:pt x="93536" y="0"/>
                      <a:pt x="127297" y="0"/>
                    </a:cubicBezTo>
                    <a:close/>
                  </a:path>
                </a:pathLst>
              </a:custGeom>
              <a:solidFill>
                <a:srgbClr val="004876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47625"/>
                <a:ext cx="255180" cy="302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65439" y="100853"/>
              <a:ext cx="569673" cy="404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6"/>
                </a:lnSpc>
              </a:pPr>
              <a:r>
                <a:rPr lang="en-US" sz="2060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3326086" y="2305110"/>
            <a:ext cx="2073963" cy="2231334"/>
            <a:chOff x="0" y="0"/>
            <a:chExt cx="2765284" cy="2975112"/>
          </a:xfrm>
        </p:grpSpPr>
        <p:grpSp>
          <p:nvGrpSpPr>
            <p:cNvPr id="59" name="Group 59"/>
            <p:cNvGrpSpPr/>
            <p:nvPr/>
          </p:nvGrpSpPr>
          <p:grpSpPr>
            <a:xfrm>
              <a:off x="0" y="0"/>
              <a:ext cx="2765284" cy="2765284"/>
              <a:chOff x="0" y="0"/>
              <a:chExt cx="622958" cy="622958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622958" cy="622958"/>
              </a:xfrm>
              <a:custGeom>
                <a:avLst/>
                <a:gdLst/>
                <a:ahLst/>
                <a:cxnLst/>
                <a:rect l="l" t="t" r="r" b="b"/>
                <a:pathLst>
                  <a:path w="622958" h="622958">
                    <a:moveTo>
                      <a:pt x="164248" y="0"/>
                    </a:moveTo>
                    <a:lnTo>
                      <a:pt x="458709" y="0"/>
                    </a:lnTo>
                    <a:cubicBezTo>
                      <a:pt x="502271" y="0"/>
                      <a:pt x="544048" y="17305"/>
                      <a:pt x="574850" y="48107"/>
                    </a:cubicBezTo>
                    <a:cubicBezTo>
                      <a:pt x="605653" y="78910"/>
                      <a:pt x="622958" y="120687"/>
                      <a:pt x="622958" y="164248"/>
                    </a:cubicBezTo>
                    <a:lnTo>
                      <a:pt x="622958" y="458709"/>
                    </a:lnTo>
                    <a:cubicBezTo>
                      <a:pt x="622958" y="549421"/>
                      <a:pt x="549421" y="622958"/>
                      <a:pt x="458709" y="622958"/>
                    </a:cubicBezTo>
                    <a:lnTo>
                      <a:pt x="164248" y="622958"/>
                    </a:lnTo>
                    <a:cubicBezTo>
                      <a:pt x="73536" y="622958"/>
                      <a:pt x="0" y="549421"/>
                      <a:pt x="0" y="458709"/>
                    </a:cubicBezTo>
                    <a:lnTo>
                      <a:pt x="0" y="164248"/>
                    </a:lnTo>
                    <a:cubicBezTo>
                      <a:pt x="0" y="73536"/>
                      <a:pt x="73536" y="0"/>
                      <a:pt x="16424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0" y="-47625"/>
                <a:ext cx="622958" cy="670583"/>
              </a:xfrm>
              <a:prstGeom prst="rect">
                <a:avLst/>
              </a:prstGeom>
            </p:spPr>
            <p:txBody>
              <a:bodyPr lIns="47441" tIns="47441" rIns="47441" bIns="47441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>
              <a:off x="54398" y="2356541"/>
              <a:ext cx="2656488" cy="618572"/>
              <a:chOff x="0" y="0"/>
              <a:chExt cx="1093367" cy="254594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1093367" cy="254594"/>
              </a:xfrm>
              <a:custGeom>
                <a:avLst/>
                <a:gdLst/>
                <a:ahLst/>
                <a:cxnLst/>
                <a:rect l="l" t="t" r="r" b="b"/>
                <a:pathLst>
                  <a:path w="1093367" h="254594">
                    <a:moveTo>
                      <a:pt x="127297" y="0"/>
                    </a:moveTo>
                    <a:lnTo>
                      <a:pt x="966070" y="0"/>
                    </a:lnTo>
                    <a:cubicBezTo>
                      <a:pt x="999831" y="0"/>
                      <a:pt x="1032210" y="13412"/>
                      <a:pt x="1056082" y="37284"/>
                    </a:cubicBezTo>
                    <a:cubicBezTo>
                      <a:pt x="1079955" y="61157"/>
                      <a:pt x="1093367" y="93536"/>
                      <a:pt x="1093367" y="127297"/>
                    </a:cubicBezTo>
                    <a:lnTo>
                      <a:pt x="1093367" y="127297"/>
                    </a:lnTo>
                    <a:cubicBezTo>
                      <a:pt x="1093367" y="197601"/>
                      <a:pt x="1036374" y="254594"/>
                      <a:pt x="966070" y="254594"/>
                    </a:cubicBezTo>
                    <a:lnTo>
                      <a:pt x="127297" y="254594"/>
                    </a:lnTo>
                    <a:cubicBezTo>
                      <a:pt x="93536" y="254594"/>
                      <a:pt x="61157" y="241182"/>
                      <a:pt x="37284" y="217310"/>
                    </a:cubicBezTo>
                    <a:cubicBezTo>
                      <a:pt x="13412" y="193437"/>
                      <a:pt x="0" y="161058"/>
                      <a:pt x="0" y="127297"/>
                    </a:cubicBezTo>
                    <a:lnTo>
                      <a:pt x="0" y="127297"/>
                    </a:lnTo>
                    <a:cubicBezTo>
                      <a:pt x="0" y="93536"/>
                      <a:pt x="13412" y="61157"/>
                      <a:pt x="37284" y="37284"/>
                    </a:cubicBezTo>
                    <a:cubicBezTo>
                      <a:pt x="61157" y="13412"/>
                      <a:pt x="93536" y="0"/>
                      <a:pt x="127297" y="0"/>
                    </a:cubicBezTo>
                    <a:close/>
                  </a:path>
                </a:pathLst>
              </a:custGeom>
              <a:solidFill>
                <a:srgbClr val="6F9ED2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4" name="TextBox 64"/>
              <p:cNvSpPr txBox="1"/>
              <p:nvPr/>
            </p:nvSpPr>
            <p:spPr>
              <a:xfrm>
                <a:off x="0" y="-47625"/>
                <a:ext cx="1093367" cy="302219"/>
              </a:xfrm>
              <a:prstGeom prst="rect">
                <a:avLst/>
              </a:prstGeom>
            </p:spPr>
            <p:txBody>
              <a:bodyPr lIns="32703" tIns="32703" rIns="32703" bIns="32703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65" name="TextBox 65"/>
            <p:cNvSpPr txBox="1"/>
            <p:nvPr/>
          </p:nvSpPr>
          <p:spPr>
            <a:xfrm>
              <a:off x="302544" y="2456417"/>
              <a:ext cx="2160196" cy="347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6"/>
                </a:lnSpc>
              </a:pPr>
              <a:r>
                <a:rPr lang="en-US" sz="1823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Company</a:t>
              </a:r>
            </a:p>
          </p:txBody>
        </p:sp>
        <p:sp>
          <p:nvSpPr>
            <p:cNvPr id="66" name="Freeform 66"/>
            <p:cNvSpPr/>
            <p:nvPr/>
          </p:nvSpPr>
          <p:spPr>
            <a:xfrm>
              <a:off x="465371" y="199961"/>
              <a:ext cx="1834541" cy="1962076"/>
            </a:xfrm>
            <a:custGeom>
              <a:avLst/>
              <a:gdLst/>
              <a:ahLst/>
              <a:cxnLst/>
              <a:rect l="l" t="t" r="r" b="b"/>
              <a:pathLst>
                <a:path w="1834541" h="1962076">
                  <a:moveTo>
                    <a:pt x="0" y="0"/>
                  </a:moveTo>
                  <a:lnTo>
                    <a:pt x="1834542" y="0"/>
                  </a:lnTo>
                  <a:lnTo>
                    <a:pt x="1834542" y="1962076"/>
                  </a:lnTo>
                  <a:lnTo>
                    <a:pt x="0" y="1962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7" name="Group 67"/>
          <p:cNvGrpSpPr/>
          <p:nvPr/>
        </p:nvGrpSpPr>
        <p:grpSpPr>
          <a:xfrm>
            <a:off x="4329451" y="6728775"/>
            <a:ext cx="2073963" cy="2482757"/>
            <a:chOff x="0" y="0"/>
            <a:chExt cx="2765284" cy="3310342"/>
          </a:xfrm>
        </p:grpSpPr>
        <p:grpSp>
          <p:nvGrpSpPr>
            <p:cNvPr id="68" name="Group 68"/>
            <p:cNvGrpSpPr/>
            <p:nvPr/>
          </p:nvGrpSpPr>
          <p:grpSpPr>
            <a:xfrm>
              <a:off x="0" y="0"/>
              <a:ext cx="2765284" cy="2765284"/>
              <a:chOff x="0" y="0"/>
              <a:chExt cx="622958" cy="622958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622958" cy="622958"/>
              </a:xfrm>
              <a:custGeom>
                <a:avLst/>
                <a:gdLst/>
                <a:ahLst/>
                <a:cxnLst/>
                <a:rect l="l" t="t" r="r" b="b"/>
                <a:pathLst>
                  <a:path w="622958" h="622958">
                    <a:moveTo>
                      <a:pt x="164248" y="0"/>
                    </a:moveTo>
                    <a:lnTo>
                      <a:pt x="458709" y="0"/>
                    </a:lnTo>
                    <a:cubicBezTo>
                      <a:pt x="502271" y="0"/>
                      <a:pt x="544048" y="17305"/>
                      <a:pt x="574850" y="48107"/>
                    </a:cubicBezTo>
                    <a:cubicBezTo>
                      <a:pt x="605653" y="78910"/>
                      <a:pt x="622958" y="120687"/>
                      <a:pt x="622958" y="164248"/>
                    </a:cubicBezTo>
                    <a:lnTo>
                      <a:pt x="622958" y="458709"/>
                    </a:lnTo>
                    <a:cubicBezTo>
                      <a:pt x="622958" y="549421"/>
                      <a:pt x="549421" y="622958"/>
                      <a:pt x="458709" y="622958"/>
                    </a:cubicBezTo>
                    <a:lnTo>
                      <a:pt x="164248" y="622958"/>
                    </a:lnTo>
                    <a:cubicBezTo>
                      <a:pt x="73536" y="622958"/>
                      <a:pt x="0" y="549421"/>
                      <a:pt x="0" y="458709"/>
                    </a:cubicBezTo>
                    <a:lnTo>
                      <a:pt x="0" y="164248"/>
                    </a:lnTo>
                    <a:cubicBezTo>
                      <a:pt x="0" y="73536"/>
                      <a:pt x="73536" y="0"/>
                      <a:pt x="16424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0" name="TextBox 70"/>
              <p:cNvSpPr txBox="1"/>
              <p:nvPr/>
            </p:nvSpPr>
            <p:spPr>
              <a:xfrm>
                <a:off x="0" y="-47625"/>
                <a:ext cx="622958" cy="670583"/>
              </a:xfrm>
              <a:prstGeom prst="rect">
                <a:avLst/>
              </a:prstGeom>
            </p:spPr>
            <p:txBody>
              <a:bodyPr lIns="47441" tIns="47441" rIns="47441" bIns="47441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54398" y="2356541"/>
              <a:ext cx="2656488" cy="953802"/>
              <a:chOff x="0" y="0"/>
              <a:chExt cx="1093367" cy="392569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1093367" cy="392569"/>
              </a:xfrm>
              <a:custGeom>
                <a:avLst/>
                <a:gdLst/>
                <a:ahLst/>
                <a:cxnLst/>
                <a:rect l="l" t="t" r="r" b="b"/>
                <a:pathLst>
                  <a:path w="1093367" h="392569">
                    <a:moveTo>
                      <a:pt x="196285" y="0"/>
                    </a:moveTo>
                    <a:lnTo>
                      <a:pt x="897082" y="0"/>
                    </a:lnTo>
                    <a:cubicBezTo>
                      <a:pt x="949140" y="0"/>
                      <a:pt x="999066" y="20680"/>
                      <a:pt x="1035876" y="57490"/>
                    </a:cubicBezTo>
                    <a:cubicBezTo>
                      <a:pt x="1072687" y="94301"/>
                      <a:pt x="1093367" y="144227"/>
                      <a:pt x="1093367" y="196285"/>
                    </a:cubicBezTo>
                    <a:lnTo>
                      <a:pt x="1093367" y="196285"/>
                    </a:lnTo>
                    <a:cubicBezTo>
                      <a:pt x="1093367" y="304690"/>
                      <a:pt x="1005487" y="392569"/>
                      <a:pt x="897082" y="392569"/>
                    </a:cubicBezTo>
                    <a:lnTo>
                      <a:pt x="196285" y="392569"/>
                    </a:lnTo>
                    <a:cubicBezTo>
                      <a:pt x="87880" y="392569"/>
                      <a:pt x="0" y="304690"/>
                      <a:pt x="0" y="196285"/>
                    </a:cubicBezTo>
                    <a:lnTo>
                      <a:pt x="0" y="196285"/>
                    </a:lnTo>
                    <a:cubicBezTo>
                      <a:pt x="0" y="87880"/>
                      <a:pt x="87880" y="0"/>
                      <a:pt x="196285" y="0"/>
                    </a:cubicBezTo>
                    <a:close/>
                  </a:path>
                </a:pathLst>
              </a:custGeom>
              <a:solidFill>
                <a:srgbClr val="6F9ED2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73" name="TextBox 73"/>
              <p:cNvSpPr txBox="1"/>
              <p:nvPr/>
            </p:nvSpPr>
            <p:spPr>
              <a:xfrm>
                <a:off x="0" y="-47625"/>
                <a:ext cx="1093367" cy="440194"/>
              </a:xfrm>
              <a:prstGeom prst="rect">
                <a:avLst/>
              </a:prstGeom>
            </p:spPr>
            <p:txBody>
              <a:bodyPr lIns="32703" tIns="32703" rIns="32703" bIns="32703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74" name="Freeform 74"/>
            <p:cNvSpPr/>
            <p:nvPr/>
          </p:nvSpPr>
          <p:spPr>
            <a:xfrm>
              <a:off x="717226" y="284300"/>
              <a:ext cx="1166372" cy="1866195"/>
            </a:xfrm>
            <a:custGeom>
              <a:avLst/>
              <a:gdLst/>
              <a:ahLst/>
              <a:cxnLst/>
              <a:rect l="l" t="t" r="r" b="b"/>
              <a:pathLst>
                <a:path w="1166372" h="1866195">
                  <a:moveTo>
                    <a:pt x="0" y="0"/>
                  </a:moveTo>
                  <a:lnTo>
                    <a:pt x="1166372" y="0"/>
                  </a:lnTo>
                  <a:lnTo>
                    <a:pt x="1166372" y="1866195"/>
                  </a:lnTo>
                  <a:lnTo>
                    <a:pt x="0" y="1866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TextBox 75"/>
            <p:cNvSpPr txBox="1"/>
            <p:nvPr/>
          </p:nvSpPr>
          <p:spPr>
            <a:xfrm>
              <a:off x="302544" y="2456417"/>
              <a:ext cx="2160196" cy="6822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6"/>
                </a:lnSpc>
              </a:pPr>
              <a:r>
                <a:rPr lang="en-US" sz="1823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HariWang Apps</a:t>
              </a:r>
            </a:p>
            <a:p>
              <a:pPr algn="ctr">
                <a:lnSpc>
                  <a:spcPts val="2006"/>
                </a:lnSpc>
              </a:pPr>
              <a:r>
                <a:rPr lang="en-US" sz="1823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(Portal)</a:t>
              </a:r>
            </a:p>
          </p:txBody>
        </p:sp>
      </p:grpSp>
      <p:sp>
        <p:nvSpPr>
          <p:cNvPr id="76" name="TextBox 76"/>
          <p:cNvSpPr txBox="1"/>
          <p:nvPr/>
        </p:nvSpPr>
        <p:spPr>
          <a:xfrm>
            <a:off x="8097308" y="2353145"/>
            <a:ext cx="4625591" cy="560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22"/>
              </a:lnSpc>
            </a:pPr>
            <a:r>
              <a:rPr lang="en-US" sz="18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Company makes outstanding payment to HariWang​ RM500​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8546047" y="7130496"/>
            <a:ext cx="3728113" cy="841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22"/>
              </a:lnSpc>
            </a:pPr>
            <a:r>
              <a:rPr lang="en-US" sz="18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Employee sends withdrawal request​</a:t>
            </a:r>
          </a:p>
          <a:p>
            <a:pPr algn="l">
              <a:lnSpc>
                <a:spcPts val="2222"/>
              </a:lnSpc>
            </a:pPr>
            <a:r>
              <a:rPr lang="en-US" sz="18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RM500 (example) on the app​</a:t>
            </a:r>
          </a:p>
          <a:p>
            <a:pPr algn="l">
              <a:lnSpc>
                <a:spcPts val="2222"/>
              </a:lnSpc>
            </a:pPr>
            <a:endParaRPr lang="en-US" sz="1899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8" name="TextBox 78"/>
          <p:cNvSpPr txBox="1"/>
          <p:nvPr/>
        </p:nvSpPr>
        <p:spPr>
          <a:xfrm>
            <a:off x="8097308" y="3789769"/>
            <a:ext cx="4453646" cy="841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22"/>
              </a:lnSpc>
            </a:pPr>
            <a:r>
              <a:rPr lang="en-US" sz="18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HariWang entered into an agreement with the Company to provide identified services to Company ’Salary Advancement​’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8466511" y="8527522"/>
            <a:ext cx="4503263" cy="1123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22"/>
              </a:lnSpc>
            </a:pPr>
            <a:r>
              <a:rPr lang="en-US" sz="18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The approved amount credited to the Employee’s account, less Withdrawal Fee:​</a:t>
            </a:r>
          </a:p>
          <a:p>
            <a:pPr algn="l">
              <a:lnSpc>
                <a:spcPts val="2222"/>
              </a:lnSpc>
            </a:pPr>
            <a:r>
              <a:rPr lang="en-US" sz="18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RM500 – R5 = RM495​</a:t>
            </a:r>
          </a:p>
          <a:p>
            <a:pPr algn="l">
              <a:lnSpc>
                <a:spcPts val="2222"/>
              </a:lnSpc>
            </a:pPr>
            <a:endParaRPr lang="en-US" sz="1899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0" name="TextBox 80"/>
          <p:cNvSpPr txBox="1"/>
          <p:nvPr/>
        </p:nvSpPr>
        <p:spPr>
          <a:xfrm>
            <a:off x="6544923" y="5431863"/>
            <a:ext cx="2402886" cy="841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22"/>
              </a:lnSpc>
            </a:pPr>
            <a:r>
              <a:rPr lang="en-US" sz="18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HariWang verifies the details of Employee &amp; work attendance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2047531" y="5431863"/>
            <a:ext cx="2064528" cy="826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2"/>
              </a:lnSpc>
            </a:pPr>
            <a:r>
              <a:rPr lang="en-US" sz="18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HariWang approves the withdrawal request​</a:t>
            </a:r>
          </a:p>
        </p:txBody>
      </p:sp>
      <p:sp>
        <p:nvSpPr>
          <p:cNvPr id="82" name="Freeform 82"/>
          <p:cNvSpPr/>
          <p:nvPr/>
        </p:nvSpPr>
        <p:spPr>
          <a:xfrm>
            <a:off x="4513051" y="2383016"/>
            <a:ext cx="1592123" cy="1592123"/>
          </a:xfrm>
          <a:custGeom>
            <a:avLst/>
            <a:gdLst/>
            <a:ahLst/>
            <a:cxnLst/>
            <a:rect l="l" t="t" r="r" b="b"/>
            <a:pathLst>
              <a:path w="1592123" h="1592123">
                <a:moveTo>
                  <a:pt x="0" y="0"/>
                </a:moveTo>
                <a:lnTo>
                  <a:pt x="1592123" y="0"/>
                </a:lnTo>
                <a:lnTo>
                  <a:pt x="1592123" y="1592122"/>
                </a:lnTo>
                <a:lnTo>
                  <a:pt x="0" y="15921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3" name="TextBox 83"/>
          <p:cNvSpPr txBox="1"/>
          <p:nvPr/>
        </p:nvSpPr>
        <p:spPr>
          <a:xfrm>
            <a:off x="5862082" y="1044495"/>
            <a:ext cx="9272044" cy="594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4500" b="1">
                <a:solidFill>
                  <a:srgbClr val="004876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Wakalah &amp; Qard Arrangement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968">
            <a:off x="-1555328" y="-505757"/>
            <a:ext cx="20086246" cy="11298513"/>
          </a:xfrm>
          <a:custGeom>
            <a:avLst/>
            <a:gdLst/>
            <a:ahLst/>
            <a:cxnLst/>
            <a:rect l="l" t="t" r="r" b="b"/>
            <a:pathLst>
              <a:path w="20086246" h="11298513">
                <a:moveTo>
                  <a:pt x="0" y="0"/>
                </a:moveTo>
                <a:lnTo>
                  <a:pt x="20086245" y="0"/>
                </a:lnTo>
                <a:lnTo>
                  <a:pt x="20086245" y="11298514"/>
                </a:lnTo>
                <a:lnTo>
                  <a:pt x="0" y="11298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527523"/>
            <a:ext cx="4572000" cy="6080938"/>
            <a:chOff x="0" y="0"/>
            <a:chExt cx="1204148" cy="16015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04148" cy="1601564"/>
            </a:xfrm>
            <a:custGeom>
              <a:avLst/>
              <a:gdLst/>
              <a:ahLst/>
              <a:cxnLst/>
              <a:rect l="l" t="t" r="r" b="b"/>
              <a:pathLst>
                <a:path w="1204148" h="1601564">
                  <a:moveTo>
                    <a:pt x="0" y="0"/>
                  </a:moveTo>
                  <a:lnTo>
                    <a:pt x="1204148" y="0"/>
                  </a:lnTo>
                  <a:lnTo>
                    <a:pt x="1204148" y="1601564"/>
                  </a:lnTo>
                  <a:lnTo>
                    <a:pt x="0" y="1601564"/>
                  </a:lnTo>
                  <a:close/>
                </a:path>
              </a:pathLst>
            </a:custGeom>
            <a:solidFill>
              <a:srgbClr val="527EA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204148" cy="1649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6840" y="1032119"/>
            <a:ext cx="6387806" cy="2082980"/>
          </a:xfrm>
          <a:custGeom>
            <a:avLst/>
            <a:gdLst/>
            <a:ahLst/>
            <a:cxnLst/>
            <a:rect l="l" t="t" r="r" b="b"/>
            <a:pathLst>
              <a:path w="6387806" h="2082980">
                <a:moveTo>
                  <a:pt x="0" y="0"/>
                </a:moveTo>
                <a:lnTo>
                  <a:pt x="6387806" y="0"/>
                </a:lnTo>
                <a:lnTo>
                  <a:pt x="6387806" y="2082980"/>
                </a:lnTo>
                <a:lnTo>
                  <a:pt x="0" y="20829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289356" y="5332986"/>
            <a:ext cx="5051776" cy="2900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4"/>
              </a:lnSpc>
            </a:pPr>
            <a:r>
              <a:rPr lang="en-US" sz="3699">
                <a:solidFill>
                  <a:srgbClr val="264D6D"/>
                </a:solidFill>
                <a:latin typeface="Sarabun"/>
                <a:ea typeface="Sarabun"/>
                <a:cs typeface="Sarabun"/>
                <a:sym typeface="Sarabun"/>
              </a:rPr>
              <a:t>Connecting SMEs with investors through an online marketplace to increase financing access for SMEs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712608" y="5397704"/>
            <a:ext cx="6546692" cy="2319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624"/>
              </a:lnSpc>
              <a:spcBef>
                <a:spcPct val="0"/>
              </a:spcBef>
            </a:pPr>
            <a:r>
              <a:rPr lang="en-US" sz="3699" u="none" strike="noStrike">
                <a:solidFill>
                  <a:srgbClr val="264D6D"/>
                </a:solidFill>
                <a:latin typeface="Sarabun"/>
                <a:ea typeface="Sarabun"/>
                <a:cs typeface="Sarabun"/>
                <a:sym typeface="Sarabun"/>
              </a:rPr>
              <a:t>Multiple products:</a:t>
            </a:r>
          </a:p>
          <a:p>
            <a:pPr marL="798825" lvl="1" indent="-399412" algn="l">
              <a:lnSpc>
                <a:spcPts val="4624"/>
              </a:lnSpc>
              <a:buFont typeface="Arial"/>
              <a:buChar char="•"/>
            </a:pPr>
            <a:r>
              <a:rPr lang="en-US" sz="3699" u="none" strike="noStrike">
                <a:solidFill>
                  <a:srgbClr val="264D6D"/>
                </a:solidFill>
                <a:latin typeface="Sarabun"/>
                <a:ea typeface="Sarabun"/>
                <a:cs typeface="Sarabun"/>
                <a:sym typeface="Sarabun"/>
              </a:rPr>
              <a:t>Micro financing-i</a:t>
            </a:r>
          </a:p>
          <a:p>
            <a:pPr marL="798825" lvl="1" indent="-399412" algn="l">
              <a:lnSpc>
                <a:spcPts val="4624"/>
              </a:lnSpc>
              <a:buFont typeface="Arial"/>
              <a:buChar char="•"/>
            </a:pPr>
            <a:r>
              <a:rPr lang="en-US" sz="3699" u="none" strike="noStrike">
                <a:solidFill>
                  <a:srgbClr val="264D6D"/>
                </a:solidFill>
                <a:latin typeface="Sarabun"/>
                <a:ea typeface="Sarabun"/>
                <a:cs typeface="Sarabun"/>
                <a:sym typeface="Sarabun"/>
              </a:rPr>
              <a:t>Term Financing-i</a:t>
            </a:r>
          </a:p>
          <a:p>
            <a:pPr marL="798825" lvl="1" indent="-399412" algn="l">
              <a:lnSpc>
                <a:spcPts val="4624"/>
              </a:lnSpc>
              <a:buFont typeface="Arial"/>
              <a:buChar char="•"/>
            </a:pPr>
            <a:r>
              <a:rPr lang="en-US" sz="3699" u="none" strike="noStrike">
                <a:solidFill>
                  <a:srgbClr val="264D6D"/>
                </a:solidFill>
                <a:latin typeface="Sarabun"/>
                <a:ea typeface="Sarabun"/>
                <a:cs typeface="Sarabun"/>
                <a:sym typeface="Sarabun"/>
              </a:rPr>
              <a:t>Invoice financing-i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6840" y="4208688"/>
            <a:ext cx="3738319" cy="4223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8"/>
              </a:lnSpc>
            </a:pPr>
            <a:r>
              <a:rPr lang="en-US" sz="5600" b="1">
                <a:solidFill>
                  <a:srgbClr val="FFFFFF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Southeast Asia’s largest SME Digital Financing platform.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9356" y="4399188"/>
            <a:ext cx="943868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8000" b="1">
                <a:solidFill>
                  <a:srgbClr val="EF8624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12608" y="4399188"/>
            <a:ext cx="1163349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8000" b="1">
                <a:solidFill>
                  <a:srgbClr val="EF8624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979620" y="9627511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6F9ED2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2540" y="441650"/>
            <a:ext cx="14727249" cy="590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0"/>
              </a:lnSpc>
            </a:pPr>
            <a:r>
              <a:rPr lang="en-US" sz="5000" b="1">
                <a:solidFill>
                  <a:srgbClr val="004876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Case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2224">
            <a:off x="-421491" y="-3556334"/>
            <a:ext cx="19130982" cy="19130982"/>
          </a:xfrm>
          <a:custGeom>
            <a:avLst/>
            <a:gdLst/>
            <a:ahLst/>
            <a:cxnLst/>
            <a:rect l="l" t="t" r="r" b="b"/>
            <a:pathLst>
              <a:path w="19130982" h="19130982">
                <a:moveTo>
                  <a:pt x="0" y="0"/>
                </a:moveTo>
                <a:lnTo>
                  <a:pt x="19130982" y="0"/>
                </a:lnTo>
                <a:lnTo>
                  <a:pt x="19130982" y="19130982"/>
                </a:lnTo>
                <a:lnTo>
                  <a:pt x="0" y="1913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0253" y="647700"/>
            <a:ext cx="17215994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5000" b="1">
                <a:solidFill>
                  <a:srgbClr val="004876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Funding Societies Vs Traditional Banking</a:t>
            </a:r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562940" y="1685037"/>
          <a:ext cx="16903307" cy="8210550"/>
        </p:xfrm>
        <a:graphic>
          <a:graphicData uri="http://schemas.openxmlformats.org/drawingml/2006/table">
            <a:tbl>
              <a:tblPr/>
              <a:tblGrid>
                <a:gridCol w="2214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9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9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3632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F5F5F5">
                              <a:alpha val="89804"/>
                            </a:srgbClr>
                          </a:solidFill>
                          <a:latin typeface="Sarabun Bold"/>
                          <a:ea typeface="Sarabun Bold"/>
                          <a:cs typeface="Sarabun Bold"/>
                          <a:sym typeface="Sarabun Bold"/>
                        </a:rPr>
                        <a:t>Aspect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2661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F5F5F5">
                              <a:alpha val="89804"/>
                            </a:srgbClr>
                          </a:solidFill>
                          <a:latin typeface="Sarabun Bold"/>
                          <a:ea typeface="Sarabun Bold"/>
                          <a:cs typeface="Sarabun Bold"/>
                          <a:sym typeface="Sarabun Bold"/>
                        </a:rPr>
                        <a:t>Funding Societies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2661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F5F5F5">
                              <a:alpha val="89804"/>
                            </a:srgbClr>
                          </a:solidFill>
                          <a:latin typeface="Sarabun Bold"/>
                          <a:ea typeface="Sarabun Bold"/>
                          <a:cs typeface="Sarabun Bold"/>
                          <a:sym typeface="Sarabun Bold"/>
                        </a:rPr>
                        <a:t>Traditional Banking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2661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5672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F5F5F5">
                              <a:alpha val="89804"/>
                            </a:srgbClr>
                          </a:solidFill>
                          <a:latin typeface="Sarabun Bold"/>
                          <a:ea typeface="Sarabun Bold"/>
                          <a:cs typeface="Sarabun Bold"/>
                          <a:sym typeface="Sarabun Bold"/>
                        </a:rPr>
                        <a:t>Target Audience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608B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>
                              <a:alpha val="89804"/>
                            </a:srgbClr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SMEs, startups, and businesses with limited credit history.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EE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>
                              <a:alpha val="89804"/>
                            </a:srgbClr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more into established businesses with strong credit history and financial stability.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EE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4229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F5F5F5">
                              <a:alpha val="89804"/>
                            </a:srgbClr>
                          </a:solidFill>
                          <a:latin typeface="Sarabun Bold"/>
                          <a:ea typeface="Sarabun Bold"/>
                          <a:cs typeface="Sarabun Bold"/>
                          <a:sym typeface="Sarabun Bold"/>
                        </a:rPr>
                        <a:t>Transparency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608B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>
                              <a:alpha val="89804"/>
                            </a:srgbClr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Transparent platform with detailed information for both borrowers and investors, including project risk and returns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EE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>
                              <a:alpha val="89804"/>
                            </a:srgbClr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Limited transparency; borrowers and customers may not have full visibility into internal funding processes.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EE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5672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F5F5F5">
                              <a:alpha val="89804"/>
                            </a:srgbClr>
                          </a:solidFill>
                          <a:latin typeface="Sarabun Bold"/>
                          <a:ea typeface="Sarabun Bold"/>
                          <a:cs typeface="Sarabun Bold"/>
                          <a:sym typeface="Sarabun Bold"/>
                        </a:rPr>
                        <a:t>Funding Speed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608B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>
                              <a:alpha val="89804"/>
                            </a:srgbClr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Quick disbursement, typically within a few days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EE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>
                              <a:alpha val="89804"/>
                            </a:srgbClr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Slow disbursement; can take weeks after approval.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EE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5672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F5F5F5">
                              <a:alpha val="89804"/>
                            </a:srgbClr>
                          </a:solidFill>
                          <a:latin typeface="Sarabun Bold"/>
                          <a:ea typeface="Sarabun Bold"/>
                          <a:cs typeface="Sarabun Bold"/>
                          <a:sym typeface="Sarabun Bold"/>
                        </a:rPr>
                        <a:t>Application Process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608B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>
                              <a:alpha val="89804"/>
                            </a:srgbClr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Simplified online application; approval can take as little as a few days.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EE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>
                              <a:alpha val="89804"/>
                            </a:srgbClr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Lengthy application process with extensive documentation; approval can take weeks or months.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EE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45672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F5F5F5">
                              <a:alpha val="89804"/>
                            </a:srgbClr>
                          </a:solidFill>
                          <a:latin typeface="Sarabun Bold"/>
                          <a:ea typeface="Sarabun Bold"/>
                          <a:cs typeface="Sarabun Bold"/>
                          <a:sym typeface="Sarabun Bold"/>
                        </a:rPr>
                        <a:t>Investor Involvement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608B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>
                              <a:alpha val="89804"/>
                            </a:srgbClr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Crowdfunding model connects SMEs with a pool of individual and institutional investors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EE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>
                              <a:alpha val="89804"/>
                            </a:srgbClr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Funded directly by the bank, without external investor involvement.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EE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2224">
            <a:off x="-421491" y="-3556334"/>
            <a:ext cx="19130982" cy="19130982"/>
          </a:xfrm>
          <a:custGeom>
            <a:avLst/>
            <a:gdLst/>
            <a:ahLst/>
            <a:cxnLst/>
            <a:rect l="l" t="t" r="r" b="b"/>
            <a:pathLst>
              <a:path w="19130982" h="19130982">
                <a:moveTo>
                  <a:pt x="0" y="0"/>
                </a:moveTo>
                <a:lnTo>
                  <a:pt x="19130982" y="0"/>
                </a:lnTo>
                <a:lnTo>
                  <a:pt x="19130982" y="19130982"/>
                </a:lnTo>
                <a:lnTo>
                  <a:pt x="0" y="1913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3306" y="479783"/>
            <a:ext cx="17215994" cy="109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8"/>
              </a:lnSpc>
            </a:pPr>
            <a:r>
              <a:rPr lang="en-US" sz="4300" b="1">
                <a:solidFill>
                  <a:srgbClr val="004876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P2P - Islamic TermFinancing via Commodity Murabahah </a:t>
            </a:r>
          </a:p>
          <a:p>
            <a:pPr algn="l">
              <a:lnSpc>
                <a:spcPts val="4128"/>
              </a:lnSpc>
            </a:pPr>
            <a:endParaRPr lang="en-US" sz="4300" b="1">
              <a:solidFill>
                <a:srgbClr val="004876"/>
              </a:solidFill>
              <a:latin typeface="Philosopher Bold"/>
              <a:ea typeface="Philosopher Bold"/>
              <a:cs typeface="Philosopher Bold"/>
              <a:sym typeface="Philosopher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699542" y="3997432"/>
            <a:ext cx="1840068" cy="1840068"/>
            <a:chOff x="0" y="0"/>
            <a:chExt cx="622958" cy="6229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2958" cy="622958"/>
            </a:xfrm>
            <a:custGeom>
              <a:avLst/>
              <a:gdLst/>
              <a:ahLst/>
              <a:cxnLst/>
              <a:rect l="l" t="t" r="r" b="b"/>
              <a:pathLst>
                <a:path w="622958" h="622958">
                  <a:moveTo>
                    <a:pt x="185126" y="0"/>
                  </a:moveTo>
                  <a:lnTo>
                    <a:pt x="437832" y="0"/>
                  </a:lnTo>
                  <a:cubicBezTo>
                    <a:pt x="486930" y="0"/>
                    <a:pt x="534018" y="19504"/>
                    <a:pt x="568735" y="54222"/>
                  </a:cubicBezTo>
                  <a:cubicBezTo>
                    <a:pt x="603453" y="88940"/>
                    <a:pt x="622958" y="136028"/>
                    <a:pt x="622958" y="185126"/>
                  </a:cubicBezTo>
                  <a:lnTo>
                    <a:pt x="622958" y="437832"/>
                  </a:lnTo>
                  <a:cubicBezTo>
                    <a:pt x="622958" y="486930"/>
                    <a:pt x="603453" y="534018"/>
                    <a:pt x="568735" y="568735"/>
                  </a:cubicBezTo>
                  <a:cubicBezTo>
                    <a:pt x="534018" y="603453"/>
                    <a:pt x="486930" y="622958"/>
                    <a:pt x="437832" y="622958"/>
                  </a:cubicBezTo>
                  <a:lnTo>
                    <a:pt x="185126" y="622958"/>
                  </a:lnTo>
                  <a:cubicBezTo>
                    <a:pt x="136028" y="622958"/>
                    <a:pt x="88940" y="603453"/>
                    <a:pt x="54222" y="568735"/>
                  </a:cubicBezTo>
                  <a:cubicBezTo>
                    <a:pt x="19504" y="534018"/>
                    <a:pt x="0" y="486930"/>
                    <a:pt x="0" y="437832"/>
                  </a:cubicBezTo>
                  <a:lnTo>
                    <a:pt x="0" y="185126"/>
                  </a:lnTo>
                  <a:cubicBezTo>
                    <a:pt x="0" y="136028"/>
                    <a:pt x="19504" y="88940"/>
                    <a:pt x="54222" y="54222"/>
                  </a:cubicBezTo>
                  <a:cubicBezTo>
                    <a:pt x="88940" y="19504"/>
                    <a:pt x="136028" y="0"/>
                    <a:pt x="18512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22958" cy="670583"/>
            </a:xfrm>
            <a:prstGeom prst="rect">
              <a:avLst/>
            </a:prstGeom>
          </p:spPr>
          <p:txBody>
            <a:bodyPr lIns="38057" tIns="38057" rIns="38057" bIns="38057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735739" y="5565516"/>
            <a:ext cx="1767673" cy="411608"/>
            <a:chOff x="0" y="0"/>
            <a:chExt cx="1093367" cy="2545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93367" cy="254594"/>
            </a:xfrm>
            <a:custGeom>
              <a:avLst/>
              <a:gdLst/>
              <a:ahLst/>
              <a:cxnLst/>
              <a:rect l="l" t="t" r="r" b="b"/>
              <a:pathLst>
                <a:path w="1093367" h="254594">
                  <a:moveTo>
                    <a:pt x="127297" y="0"/>
                  </a:moveTo>
                  <a:lnTo>
                    <a:pt x="966070" y="0"/>
                  </a:lnTo>
                  <a:cubicBezTo>
                    <a:pt x="999831" y="0"/>
                    <a:pt x="1032210" y="13412"/>
                    <a:pt x="1056082" y="37284"/>
                  </a:cubicBezTo>
                  <a:cubicBezTo>
                    <a:pt x="1079955" y="61157"/>
                    <a:pt x="1093367" y="93536"/>
                    <a:pt x="1093367" y="127297"/>
                  </a:cubicBezTo>
                  <a:lnTo>
                    <a:pt x="1093367" y="127297"/>
                  </a:lnTo>
                  <a:cubicBezTo>
                    <a:pt x="1093367" y="197601"/>
                    <a:pt x="1036374" y="254594"/>
                    <a:pt x="966070" y="254594"/>
                  </a:cubicBezTo>
                  <a:lnTo>
                    <a:pt x="127297" y="254594"/>
                  </a:lnTo>
                  <a:cubicBezTo>
                    <a:pt x="93536" y="254594"/>
                    <a:pt x="61157" y="241182"/>
                    <a:pt x="37284" y="217310"/>
                  </a:cubicBezTo>
                  <a:cubicBezTo>
                    <a:pt x="13412" y="193437"/>
                    <a:pt x="0" y="161058"/>
                    <a:pt x="0" y="127297"/>
                  </a:cubicBezTo>
                  <a:lnTo>
                    <a:pt x="0" y="127297"/>
                  </a:lnTo>
                  <a:cubicBezTo>
                    <a:pt x="0" y="93536"/>
                    <a:pt x="13412" y="61157"/>
                    <a:pt x="37284" y="37284"/>
                  </a:cubicBezTo>
                  <a:cubicBezTo>
                    <a:pt x="61157" y="13412"/>
                    <a:pt x="93536" y="0"/>
                    <a:pt x="127297" y="0"/>
                  </a:cubicBezTo>
                  <a:close/>
                </a:path>
              </a:pathLst>
            </a:custGeom>
            <a:solidFill>
              <a:srgbClr val="6F9ED2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093367" cy="302219"/>
            </a:xfrm>
            <a:prstGeom prst="rect">
              <a:avLst/>
            </a:prstGeom>
          </p:spPr>
          <p:txBody>
            <a:bodyPr lIns="26234" tIns="26234" rIns="26234" bIns="26234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155868" y="4117739"/>
            <a:ext cx="1103751" cy="1180482"/>
          </a:xfrm>
          <a:custGeom>
            <a:avLst/>
            <a:gdLst/>
            <a:ahLst/>
            <a:cxnLst/>
            <a:rect l="l" t="t" r="r" b="b"/>
            <a:pathLst>
              <a:path w="1103751" h="1180482">
                <a:moveTo>
                  <a:pt x="0" y="0"/>
                </a:moveTo>
                <a:lnTo>
                  <a:pt x="1103752" y="0"/>
                </a:lnTo>
                <a:lnTo>
                  <a:pt x="1103752" y="1180482"/>
                </a:lnTo>
                <a:lnTo>
                  <a:pt x="0" y="11804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19612" y="3997432"/>
            <a:ext cx="1663732" cy="1663732"/>
            <a:chOff x="0" y="0"/>
            <a:chExt cx="622958" cy="62295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22958" cy="622958"/>
            </a:xfrm>
            <a:custGeom>
              <a:avLst/>
              <a:gdLst/>
              <a:ahLst/>
              <a:cxnLst/>
              <a:rect l="l" t="t" r="r" b="b"/>
              <a:pathLst>
                <a:path w="622958" h="622958">
                  <a:moveTo>
                    <a:pt x="204747" y="0"/>
                  </a:moveTo>
                  <a:lnTo>
                    <a:pt x="418210" y="0"/>
                  </a:lnTo>
                  <a:cubicBezTo>
                    <a:pt x="472513" y="0"/>
                    <a:pt x="524591" y="21572"/>
                    <a:pt x="562989" y="59969"/>
                  </a:cubicBezTo>
                  <a:cubicBezTo>
                    <a:pt x="601386" y="98367"/>
                    <a:pt x="622958" y="150445"/>
                    <a:pt x="622958" y="204747"/>
                  </a:cubicBezTo>
                  <a:lnTo>
                    <a:pt x="622958" y="418210"/>
                  </a:lnTo>
                  <a:cubicBezTo>
                    <a:pt x="622958" y="472513"/>
                    <a:pt x="601386" y="524591"/>
                    <a:pt x="562989" y="562989"/>
                  </a:cubicBezTo>
                  <a:cubicBezTo>
                    <a:pt x="524591" y="601386"/>
                    <a:pt x="472513" y="622958"/>
                    <a:pt x="418210" y="622958"/>
                  </a:cubicBezTo>
                  <a:lnTo>
                    <a:pt x="204747" y="622958"/>
                  </a:lnTo>
                  <a:cubicBezTo>
                    <a:pt x="150445" y="622958"/>
                    <a:pt x="98367" y="601386"/>
                    <a:pt x="59969" y="562989"/>
                  </a:cubicBezTo>
                  <a:cubicBezTo>
                    <a:pt x="21572" y="524591"/>
                    <a:pt x="0" y="472513"/>
                    <a:pt x="0" y="418210"/>
                  </a:cubicBezTo>
                  <a:lnTo>
                    <a:pt x="0" y="204747"/>
                  </a:lnTo>
                  <a:cubicBezTo>
                    <a:pt x="0" y="150445"/>
                    <a:pt x="21572" y="98367"/>
                    <a:pt x="59969" y="59969"/>
                  </a:cubicBezTo>
                  <a:cubicBezTo>
                    <a:pt x="98367" y="21572"/>
                    <a:pt x="150445" y="0"/>
                    <a:pt x="20474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622958" cy="670583"/>
            </a:xfrm>
            <a:prstGeom prst="rect">
              <a:avLst/>
            </a:prstGeom>
          </p:spPr>
          <p:txBody>
            <a:bodyPr lIns="38057" tIns="38057" rIns="38057" bIns="38057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12111" y="5399157"/>
            <a:ext cx="1748055" cy="478933"/>
            <a:chOff x="0" y="0"/>
            <a:chExt cx="1195830" cy="32763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95830" cy="327634"/>
            </a:xfrm>
            <a:custGeom>
              <a:avLst/>
              <a:gdLst/>
              <a:ahLst/>
              <a:cxnLst/>
              <a:rect l="l" t="t" r="r" b="b"/>
              <a:pathLst>
                <a:path w="1195830" h="327634">
                  <a:moveTo>
                    <a:pt x="163817" y="0"/>
                  </a:moveTo>
                  <a:lnTo>
                    <a:pt x="1032013" y="0"/>
                  </a:lnTo>
                  <a:cubicBezTo>
                    <a:pt x="1122487" y="0"/>
                    <a:pt x="1195830" y="73343"/>
                    <a:pt x="1195830" y="163817"/>
                  </a:cubicBezTo>
                  <a:lnTo>
                    <a:pt x="1195830" y="163817"/>
                  </a:lnTo>
                  <a:cubicBezTo>
                    <a:pt x="1195830" y="254291"/>
                    <a:pt x="1122487" y="327634"/>
                    <a:pt x="1032013" y="327634"/>
                  </a:cubicBezTo>
                  <a:lnTo>
                    <a:pt x="163817" y="327634"/>
                  </a:lnTo>
                  <a:cubicBezTo>
                    <a:pt x="73343" y="327634"/>
                    <a:pt x="0" y="254291"/>
                    <a:pt x="0" y="163817"/>
                  </a:cubicBezTo>
                  <a:lnTo>
                    <a:pt x="0" y="163817"/>
                  </a:lnTo>
                  <a:cubicBezTo>
                    <a:pt x="0" y="73343"/>
                    <a:pt x="73343" y="0"/>
                    <a:pt x="163817" y="0"/>
                  </a:cubicBezTo>
                  <a:close/>
                </a:path>
              </a:pathLst>
            </a:custGeom>
            <a:solidFill>
              <a:srgbClr val="6F9ED2"/>
            </a:solidFill>
            <a:ln cap="rnd">
              <a:noFill/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195830" cy="375259"/>
            </a:xfrm>
            <a:prstGeom prst="rect">
              <a:avLst/>
            </a:prstGeom>
          </p:spPr>
          <p:txBody>
            <a:bodyPr lIns="26234" tIns="26234" rIns="26234" bIns="26234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510459" y="4314713"/>
            <a:ext cx="1098666" cy="876186"/>
          </a:xfrm>
          <a:custGeom>
            <a:avLst/>
            <a:gdLst/>
            <a:ahLst/>
            <a:cxnLst/>
            <a:rect l="l" t="t" r="r" b="b"/>
            <a:pathLst>
              <a:path w="1098666" h="876186">
                <a:moveTo>
                  <a:pt x="0" y="0"/>
                </a:moveTo>
                <a:lnTo>
                  <a:pt x="1098666" y="0"/>
                </a:lnTo>
                <a:lnTo>
                  <a:pt x="1098666" y="876186"/>
                </a:lnTo>
                <a:lnTo>
                  <a:pt x="0" y="8761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4913169" y="7659923"/>
            <a:ext cx="1972151" cy="1972151"/>
            <a:chOff x="0" y="0"/>
            <a:chExt cx="622958" cy="62295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22958" cy="622958"/>
            </a:xfrm>
            <a:custGeom>
              <a:avLst/>
              <a:gdLst/>
              <a:ahLst/>
              <a:cxnLst/>
              <a:rect l="l" t="t" r="r" b="b"/>
              <a:pathLst>
                <a:path w="622958" h="622958">
                  <a:moveTo>
                    <a:pt x="172727" y="0"/>
                  </a:moveTo>
                  <a:lnTo>
                    <a:pt x="450230" y="0"/>
                  </a:lnTo>
                  <a:cubicBezTo>
                    <a:pt x="496040" y="0"/>
                    <a:pt x="539974" y="18198"/>
                    <a:pt x="572367" y="50591"/>
                  </a:cubicBezTo>
                  <a:cubicBezTo>
                    <a:pt x="604760" y="82983"/>
                    <a:pt x="622958" y="126917"/>
                    <a:pt x="622958" y="172727"/>
                  </a:cubicBezTo>
                  <a:lnTo>
                    <a:pt x="622958" y="450230"/>
                  </a:lnTo>
                  <a:cubicBezTo>
                    <a:pt x="622958" y="545625"/>
                    <a:pt x="545625" y="622958"/>
                    <a:pt x="450230" y="622958"/>
                  </a:cubicBezTo>
                  <a:lnTo>
                    <a:pt x="172727" y="622958"/>
                  </a:lnTo>
                  <a:cubicBezTo>
                    <a:pt x="77333" y="622958"/>
                    <a:pt x="0" y="545625"/>
                    <a:pt x="0" y="450230"/>
                  </a:cubicBezTo>
                  <a:lnTo>
                    <a:pt x="0" y="172727"/>
                  </a:lnTo>
                  <a:cubicBezTo>
                    <a:pt x="0" y="77333"/>
                    <a:pt x="77333" y="0"/>
                    <a:pt x="1727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622958" cy="670583"/>
            </a:xfrm>
            <a:prstGeom prst="rect">
              <a:avLst/>
            </a:prstGeom>
          </p:spPr>
          <p:txBody>
            <a:bodyPr lIns="56236" tIns="56236" rIns="56236" bIns="56236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013524" y="9124038"/>
            <a:ext cx="1894559" cy="508035"/>
            <a:chOff x="0" y="0"/>
            <a:chExt cx="1093367" cy="29319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93367" cy="293192"/>
            </a:xfrm>
            <a:custGeom>
              <a:avLst/>
              <a:gdLst/>
              <a:ahLst/>
              <a:cxnLst/>
              <a:rect l="l" t="t" r="r" b="b"/>
              <a:pathLst>
                <a:path w="1093367" h="293192">
                  <a:moveTo>
                    <a:pt x="146596" y="0"/>
                  </a:moveTo>
                  <a:lnTo>
                    <a:pt x="946771" y="0"/>
                  </a:lnTo>
                  <a:cubicBezTo>
                    <a:pt x="985651" y="0"/>
                    <a:pt x="1022938" y="15445"/>
                    <a:pt x="1050430" y="42937"/>
                  </a:cubicBezTo>
                  <a:cubicBezTo>
                    <a:pt x="1077922" y="70429"/>
                    <a:pt x="1093367" y="107716"/>
                    <a:pt x="1093367" y="146596"/>
                  </a:cubicBezTo>
                  <a:lnTo>
                    <a:pt x="1093367" y="146596"/>
                  </a:lnTo>
                  <a:cubicBezTo>
                    <a:pt x="1093367" y="185475"/>
                    <a:pt x="1077922" y="222763"/>
                    <a:pt x="1050430" y="250255"/>
                  </a:cubicBezTo>
                  <a:cubicBezTo>
                    <a:pt x="1022938" y="277747"/>
                    <a:pt x="985651" y="293192"/>
                    <a:pt x="946771" y="293192"/>
                  </a:cubicBezTo>
                  <a:lnTo>
                    <a:pt x="146596" y="293192"/>
                  </a:lnTo>
                  <a:cubicBezTo>
                    <a:pt x="107716" y="293192"/>
                    <a:pt x="70429" y="277747"/>
                    <a:pt x="42937" y="250255"/>
                  </a:cubicBezTo>
                  <a:cubicBezTo>
                    <a:pt x="15445" y="222763"/>
                    <a:pt x="0" y="185475"/>
                    <a:pt x="0" y="146596"/>
                  </a:cubicBezTo>
                  <a:lnTo>
                    <a:pt x="0" y="146596"/>
                  </a:lnTo>
                  <a:cubicBezTo>
                    <a:pt x="0" y="107716"/>
                    <a:pt x="15445" y="70429"/>
                    <a:pt x="42937" y="42937"/>
                  </a:cubicBezTo>
                  <a:cubicBezTo>
                    <a:pt x="70429" y="15445"/>
                    <a:pt x="107716" y="0"/>
                    <a:pt x="146596" y="0"/>
                  </a:cubicBezTo>
                  <a:close/>
                </a:path>
              </a:pathLst>
            </a:custGeom>
            <a:solidFill>
              <a:srgbClr val="6F9ED2"/>
            </a:solidFill>
            <a:ln cap="rnd">
              <a:noFill/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093367" cy="340817"/>
            </a:xfrm>
            <a:prstGeom prst="rect">
              <a:avLst/>
            </a:prstGeom>
          </p:spPr>
          <p:txBody>
            <a:bodyPr lIns="38765" tIns="38765" rIns="38765" bIns="38765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5546898" y="7720926"/>
            <a:ext cx="704693" cy="1222653"/>
          </a:xfrm>
          <a:custGeom>
            <a:avLst/>
            <a:gdLst/>
            <a:ahLst/>
            <a:cxnLst/>
            <a:rect l="l" t="t" r="r" b="b"/>
            <a:pathLst>
              <a:path w="704693" h="1222653">
                <a:moveTo>
                  <a:pt x="0" y="0"/>
                </a:moveTo>
                <a:lnTo>
                  <a:pt x="704693" y="0"/>
                </a:lnTo>
                <a:lnTo>
                  <a:pt x="704693" y="1222653"/>
                </a:lnTo>
                <a:lnTo>
                  <a:pt x="0" y="12226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9911193" y="7437592"/>
            <a:ext cx="1972151" cy="1972151"/>
            <a:chOff x="0" y="0"/>
            <a:chExt cx="622958" cy="62295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22958" cy="622958"/>
            </a:xfrm>
            <a:custGeom>
              <a:avLst/>
              <a:gdLst/>
              <a:ahLst/>
              <a:cxnLst/>
              <a:rect l="l" t="t" r="r" b="b"/>
              <a:pathLst>
                <a:path w="622958" h="622958">
                  <a:moveTo>
                    <a:pt x="172727" y="0"/>
                  </a:moveTo>
                  <a:lnTo>
                    <a:pt x="450230" y="0"/>
                  </a:lnTo>
                  <a:cubicBezTo>
                    <a:pt x="496040" y="0"/>
                    <a:pt x="539974" y="18198"/>
                    <a:pt x="572367" y="50591"/>
                  </a:cubicBezTo>
                  <a:cubicBezTo>
                    <a:pt x="604760" y="82983"/>
                    <a:pt x="622958" y="126917"/>
                    <a:pt x="622958" y="172727"/>
                  </a:cubicBezTo>
                  <a:lnTo>
                    <a:pt x="622958" y="450230"/>
                  </a:lnTo>
                  <a:cubicBezTo>
                    <a:pt x="622958" y="545625"/>
                    <a:pt x="545625" y="622958"/>
                    <a:pt x="450230" y="622958"/>
                  </a:cubicBezTo>
                  <a:lnTo>
                    <a:pt x="172727" y="622958"/>
                  </a:lnTo>
                  <a:cubicBezTo>
                    <a:pt x="77333" y="622958"/>
                    <a:pt x="0" y="545625"/>
                    <a:pt x="0" y="450230"/>
                  </a:cubicBezTo>
                  <a:lnTo>
                    <a:pt x="0" y="172727"/>
                  </a:lnTo>
                  <a:cubicBezTo>
                    <a:pt x="0" y="77333"/>
                    <a:pt x="77333" y="0"/>
                    <a:pt x="1727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622958" cy="670583"/>
            </a:xfrm>
            <a:prstGeom prst="rect">
              <a:avLst/>
            </a:prstGeom>
          </p:spPr>
          <p:txBody>
            <a:bodyPr lIns="56236" tIns="56236" rIns="56236" bIns="56236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949989" y="9118234"/>
            <a:ext cx="1894559" cy="508035"/>
            <a:chOff x="0" y="0"/>
            <a:chExt cx="1093367" cy="29319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093367" cy="293192"/>
            </a:xfrm>
            <a:custGeom>
              <a:avLst/>
              <a:gdLst/>
              <a:ahLst/>
              <a:cxnLst/>
              <a:rect l="l" t="t" r="r" b="b"/>
              <a:pathLst>
                <a:path w="1093367" h="293192">
                  <a:moveTo>
                    <a:pt x="146596" y="0"/>
                  </a:moveTo>
                  <a:lnTo>
                    <a:pt x="946771" y="0"/>
                  </a:lnTo>
                  <a:cubicBezTo>
                    <a:pt x="985651" y="0"/>
                    <a:pt x="1022938" y="15445"/>
                    <a:pt x="1050430" y="42937"/>
                  </a:cubicBezTo>
                  <a:cubicBezTo>
                    <a:pt x="1077922" y="70429"/>
                    <a:pt x="1093367" y="107716"/>
                    <a:pt x="1093367" y="146596"/>
                  </a:cubicBezTo>
                  <a:lnTo>
                    <a:pt x="1093367" y="146596"/>
                  </a:lnTo>
                  <a:cubicBezTo>
                    <a:pt x="1093367" y="185475"/>
                    <a:pt x="1077922" y="222763"/>
                    <a:pt x="1050430" y="250255"/>
                  </a:cubicBezTo>
                  <a:cubicBezTo>
                    <a:pt x="1022938" y="277747"/>
                    <a:pt x="985651" y="293192"/>
                    <a:pt x="946771" y="293192"/>
                  </a:cubicBezTo>
                  <a:lnTo>
                    <a:pt x="146596" y="293192"/>
                  </a:lnTo>
                  <a:cubicBezTo>
                    <a:pt x="107716" y="293192"/>
                    <a:pt x="70429" y="277747"/>
                    <a:pt x="42937" y="250255"/>
                  </a:cubicBezTo>
                  <a:cubicBezTo>
                    <a:pt x="15445" y="222763"/>
                    <a:pt x="0" y="185475"/>
                    <a:pt x="0" y="146596"/>
                  </a:cubicBezTo>
                  <a:lnTo>
                    <a:pt x="0" y="146596"/>
                  </a:lnTo>
                  <a:cubicBezTo>
                    <a:pt x="0" y="107716"/>
                    <a:pt x="15445" y="70429"/>
                    <a:pt x="42937" y="42937"/>
                  </a:cubicBezTo>
                  <a:cubicBezTo>
                    <a:pt x="70429" y="15445"/>
                    <a:pt x="107716" y="0"/>
                    <a:pt x="146596" y="0"/>
                  </a:cubicBezTo>
                  <a:close/>
                </a:path>
              </a:pathLst>
            </a:custGeom>
            <a:solidFill>
              <a:srgbClr val="6F9ED2"/>
            </a:solidFill>
            <a:ln cap="rnd">
              <a:noFill/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1093367" cy="340817"/>
            </a:xfrm>
            <a:prstGeom prst="rect">
              <a:avLst/>
            </a:prstGeom>
          </p:spPr>
          <p:txBody>
            <a:bodyPr lIns="38765" tIns="38765" rIns="38765" bIns="38765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0554777" y="7695221"/>
            <a:ext cx="704693" cy="1222653"/>
          </a:xfrm>
          <a:custGeom>
            <a:avLst/>
            <a:gdLst/>
            <a:ahLst/>
            <a:cxnLst/>
            <a:rect l="l" t="t" r="r" b="b"/>
            <a:pathLst>
              <a:path w="704693" h="1222653">
                <a:moveTo>
                  <a:pt x="0" y="0"/>
                </a:moveTo>
                <a:lnTo>
                  <a:pt x="704693" y="0"/>
                </a:lnTo>
                <a:lnTo>
                  <a:pt x="704693" y="1222654"/>
                </a:lnTo>
                <a:lnTo>
                  <a:pt x="0" y="12226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3" name="AutoShape 33"/>
          <p:cNvSpPr/>
          <p:nvPr/>
        </p:nvSpPr>
        <p:spPr>
          <a:xfrm flipV="1">
            <a:off x="6422663" y="2480099"/>
            <a:ext cx="1613671" cy="1613671"/>
          </a:xfrm>
          <a:prstGeom prst="line">
            <a:avLst/>
          </a:prstGeom>
          <a:ln w="47625" cap="rnd">
            <a:solidFill>
              <a:srgbClr val="264D6D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4" name="AutoShape 34"/>
          <p:cNvSpPr/>
          <p:nvPr/>
        </p:nvSpPr>
        <p:spPr>
          <a:xfrm flipH="1" flipV="1">
            <a:off x="9971879" y="2383761"/>
            <a:ext cx="1019642" cy="1766071"/>
          </a:xfrm>
          <a:prstGeom prst="line">
            <a:avLst/>
          </a:prstGeom>
          <a:ln w="47625" cap="rnd">
            <a:solidFill>
              <a:srgbClr val="264D6D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5" name="AutoShape 35"/>
          <p:cNvSpPr/>
          <p:nvPr/>
        </p:nvSpPr>
        <p:spPr>
          <a:xfrm>
            <a:off x="7036866" y="4839271"/>
            <a:ext cx="2912538" cy="0"/>
          </a:xfrm>
          <a:prstGeom prst="line">
            <a:avLst/>
          </a:prstGeom>
          <a:ln w="47625" cap="rnd">
            <a:solidFill>
              <a:srgbClr val="EE9547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6" name="AutoShape 36"/>
          <p:cNvSpPr/>
          <p:nvPr/>
        </p:nvSpPr>
        <p:spPr>
          <a:xfrm>
            <a:off x="7029365" y="5159890"/>
            <a:ext cx="2927540" cy="0"/>
          </a:xfrm>
          <a:prstGeom prst="line">
            <a:avLst/>
          </a:prstGeom>
          <a:ln w="47625" cap="rnd">
            <a:solidFill>
              <a:srgbClr val="EE9547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37" name="AutoShape 37"/>
          <p:cNvSpPr/>
          <p:nvPr/>
        </p:nvSpPr>
        <p:spPr>
          <a:xfrm flipV="1">
            <a:off x="5522846" y="6478164"/>
            <a:ext cx="0" cy="986179"/>
          </a:xfrm>
          <a:prstGeom prst="line">
            <a:avLst/>
          </a:prstGeom>
          <a:ln w="47625" cap="rnd">
            <a:solidFill>
              <a:srgbClr val="EE9547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8" name="AutoShape 38"/>
          <p:cNvSpPr/>
          <p:nvPr/>
        </p:nvSpPr>
        <p:spPr>
          <a:xfrm flipV="1">
            <a:off x="6070502" y="6475625"/>
            <a:ext cx="0" cy="991259"/>
          </a:xfrm>
          <a:prstGeom prst="line">
            <a:avLst/>
          </a:prstGeom>
          <a:ln w="47625" cap="rnd">
            <a:solidFill>
              <a:srgbClr val="EE9547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39" name="AutoShape 39"/>
          <p:cNvSpPr/>
          <p:nvPr/>
        </p:nvSpPr>
        <p:spPr>
          <a:xfrm flipV="1">
            <a:off x="10613372" y="6480704"/>
            <a:ext cx="0" cy="986179"/>
          </a:xfrm>
          <a:prstGeom prst="line">
            <a:avLst/>
          </a:prstGeom>
          <a:ln w="47625" cap="rnd">
            <a:solidFill>
              <a:srgbClr val="EE9547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0" name="AutoShape 40"/>
          <p:cNvSpPr/>
          <p:nvPr/>
        </p:nvSpPr>
        <p:spPr>
          <a:xfrm flipV="1">
            <a:off x="11161029" y="6478164"/>
            <a:ext cx="0" cy="991259"/>
          </a:xfrm>
          <a:prstGeom prst="line">
            <a:avLst/>
          </a:prstGeom>
          <a:ln w="47625" cap="rnd">
            <a:solidFill>
              <a:srgbClr val="EE9547"/>
            </a:solidFill>
            <a:prstDash val="solid"/>
            <a:headEnd type="arrow" w="med" len="sm"/>
            <a:tailEnd type="none" w="sm" len="sm"/>
          </a:ln>
        </p:spPr>
      </p:sp>
      <p:grpSp>
        <p:nvGrpSpPr>
          <p:cNvPr id="41" name="Group 41"/>
          <p:cNvGrpSpPr/>
          <p:nvPr/>
        </p:nvGrpSpPr>
        <p:grpSpPr>
          <a:xfrm>
            <a:off x="6784577" y="2636114"/>
            <a:ext cx="525414" cy="524206"/>
            <a:chOff x="0" y="0"/>
            <a:chExt cx="255180" cy="254594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55180" cy="254594"/>
            </a:xfrm>
            <a:custGeom>
              <a:avLst/>
              <a:gdLst/>
              <a:ahLst/>
              <a:cxnLst/>
              <a:rect l="l" t="t" r="r" b="b"/>
              <a:pathLst>
                <a:path w="255180" h="254594">
                  <a:moveTo>
                    <a:pt x="127297" y="0"/>
                  </a:moveTo>
                  <a:lnTo>
                    <a:pt x="127883" y="0"/>
                  </a:lnTo>
                  <a:cubicBezTo>
                    <a:pt x="161645" y="0"/>
                    <a:pt x="194023" y="13412"/>
                    <a:pt x="217896" y="37284"/>
                  </a:cubicBezTo>
                  <a:cubicBezTo>
                    <a:pt x="241769" y="61157"/>
                    <a:pt x="255180" y="93536"/>
                    <a:pt x="255180" y="127297"/>
                  </a:cubicBezTo>
                  <a:lnTo>
                    <a:pt x="255180" y="127297"/>
                  </a:lnTo>
                  <a:cubicBezTo>
                    <a:pt x="255180" y="197601"/>
                    <a:pt x="198188" y="254594"/>
                    <a:pt x="127883" y="254594"/>
                  </a:cubicBezTo>
                  <a:lnTo>
                    <a:pt x="127297" y="254594"/>
                  </a:lnTo>
                  <a:cubicBezTo>
                    <a:pt x="93536" y="254594"/>
                    <a:pt x="61157" y="241182"/>
                    <a:pt x="37284" y="217310"/>
                  </a:cubicBezTo>
                  <a:cubicBezTo>
                    <a:pt x="13412" y="193437"/>
                    <a:pt x="0" y="161058"/>
                    <a:pt x="0" y="127297"/>
                  </a:cubicBezTo>
                  <a:lnTo>
                    <a:pt x="0" y="127297"/>
                  </a:lnTo>
                  <a:cubicBezTo>
                    <a:pt x="0" y="93536"/>
                    <a:pt x="13412" y="61157"/>
                    <a:pt x="37284" y="37284"/>
                  </a:cubicBezTo>
                  <a:cubicBezTo>
                    <a:pt x="61157" y="13412"/>
                    <a:pt x="93536" y="0"/>
                    <a:pt x="127297" y="0"/>
                  </a:cubicBezTo>
                  <a:close/>
                </a:path>
              </a:pathLst>
            </a:custGeom>
            <a:solidFill>
              <a:srgbClr val="004876"/>
            </a:solidFill>
            <a:ln cap="rnd">
              <a:noFill/>
              <a:prstDash val="solid"/>
              <a:round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255180" cy="302219"/>
            </a:xfrm>
            <a:prstGeom prst="rect">
              <a:avLst/>
            </a:prstGeom>
          </p:spPr>
          <p:txBody>
            <a:bodyPr lIns="36952" tIns="36952" rIns="36952" bIns="36952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6833657" y="2714135"/>
            <a:ext cx="427255" cy="30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6"/>
              </a:lnSpc>
            </a:pPr>
            <a:r>
              <a:rPr lang="en-US" sz="2060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1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10432667" y="2608272"/>
            <a:ext cx="525414" cy="524206"/>
            <a:chOff x="0" y="0"/>
            <a:chExt cx="255180" cy="254594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255180" cy="254594"/>
            </a:xfrm>
            <a:custGeom>
              <a:avLst/>
              <a:gdLst/>
              <a:ahLst/>
              <a:cxnLst/>
              <a:rect l="l" t="t" r="r" b="b"/>
              <a:pathLst>
                <a:path w="255180" h="254594">
                  <a:moveTo>
                    <a:pt x="127297" y="0"/>
                  </a:moveTo>
                  <a:lnTo>
                    <a:pt x="127883" y="0"/>
                  </a:lnTo>
                  <a:cubicBezTo>
                    <a:pt x="161645" y="0"/>
                    <a:pt x="194023" y="13412"/>
                    <a:pt x="217896" y="37284"/>
                  </a:cubicBezTo>
                  <a:cubicBezTo>
                    <a:pt x="241769" y="61157"/>
                    <a:pt x="255180" y="93536"/>
                    <a:pt x="255180" y="127297"/>
                  </a:cubicBezTo>
                  <a:lnTo>
                    <a:pt x="255180" y="127297"/>
                  </a:lnTo>
                  <a:cubicBezTo>
                    <a:pt x="255180" y="197601"/>
                    <a:pt x="198188" y="254594"/>
                    <a:pt x="127883" y="254594"/>
                  </a:cubicBezTo>
                  <a:lnTo>
                    <a:pt x="127297" y="254594"/>
                  </a:lnTo>
                  <a:cubicBezTo>
                    <a:pt x="93536" y="254594"/>
                    <a:pt x="61157" y="241182"/>
                    <a:pt x="37284" y="217310"/>
                  </a:cubicBezTo>
                  <a:cubicBezTo>
                    <a:pt x="13412" y="193437"/>
                    <a:pt x="0" y="161058"/>
                    <a:pt x="0" y="127297"/>
                  </a:cubicBezTo>
                  <a:lnTo>
                    <a:pt x="0" y="127297"/>
                  </a:lnTo>
                  <a:cubicBezTo>
                    <a:pt x="0" y="93536"/>
                    <a:pt x="13412" y="61157"/>
                    <a:pt x="37284" y="37284"/>
                  </a:cubicBezTo>
                  <a:cubicBezTo>
                    <a:pt x="61157" y="13412"/>
                    <a:pt x="93536" y="0"/>
                    <a:pt x="127297" y="0"/>
                  </a:cubicBezTo>
                  <a:close/>
                </a:path>
              </a:pathLst>
            </a:custGeom>
            <a:solidFill>
              <a:srgbClr val="004876"/>
            </a:solidFill>
            <a:ln cap="rnd">
              <a:noFill/>
              <a:prstDash val="solid"/>
              <a:round/>
            </a:ln>
          </p:spPr>
        </p:sp>
        <p:sp>
          <p:nvSpPr>
            <p:cNvPr id="47" name="TextBox 47"/>
            <p:cNvSpPr txBox="1"/>
            <p:nvPr/>
          </p:nvSpPr>
          <p:spPr>
            <a:xfrm>
              <a:off x="0" y="-47625"/>
              <a:ext cx="255180" cy="302219"/>
            </a:xfrm>
            <a:prstGeom prst="rect">
              <a:avLst/>
            </a:prstGeom>
          </p:spPr>
          <p:txBody>
            <a:bodyPr lIns="36952" tIns="36952" rIns="36952" bIns="36952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7239335" y="4096392"/>
            <a:ext cx="525414" cy="524206"/>
            <a:chOff x="0" y="0"/>
            <a:chExt cx="255180" cy="254594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255180" cy="254594"/>
            </a:xfrm>
            <a:custGeom>
              <a:avLst/>
              <a:gdLst/>
              <a:ahLst/>
              <a:cxnLst/>
              <a:rect l="l" t="t" r="r" b="b"/>
              <a:pathLst>
                <a:path w="255180" h="254594">
                  <a:moveTo>
                    <a:pt x="127297" y="0"/>
                  </a:moveTo>
                  <a:lnTo>
                    <a:pt x="127883" y="0"/>
                  </a:lnTo>
                  <a:cubicBezTo>
                    <a:pt x="161645" y="0"/>
                    <a:pt x="194023" y="13412"/>
                    <a:pt x="217896" y="37284"/>
                  </a:cubicBezTo>
                  <a:cubicBezTo>
                    <a:pt x="241769" y="61157"/>
                    <a:pt x="255180" y="93536"/>
                    <a:pt x="255180" y="127297"/>
                  </a:cubicBezTo>
                  <a:lnTo>
                    <a:pt x="255180" y="127297"/>
                  </a:lnTo>
                  <a:cubicBezTo>
                    <a:pt x="255180" y="197601"/>
                    <a:pt x="198188" y="254594"/>
                    <a:pt x="127883" y="254594"/>
                  </a:cubicBezTo>
                  <a:lnTo>
                    <a:pt x="127297" y="254594"/>
                  </a:lnTo>
                  <a:cubicBezTo>
                    <a:pt x="93536" y="254594"/>
                    <a:pt x="61157" y="241182"/>
                    <a:pt x="37284" y="217310"/>
                  </a:cubicBezTo>
                  <a:cubicBezTo>
                    <a:pt x="13412" y="193437"/>
                    <a:pt x="0" y="161058"/>
                    <a:pt x="0" y="127297"/>
                  </a:cubicBezTo>
                  <a:lnTo>
                    <a:pt x="0" y="127297"/>
                  </a:lnTo>
                  <a:cubicBezTo>
                    <a:pt x="0" y="93536"/>
                    <a:pt x="13412" y="61157"/>
                    <a:pt x="37284" y="37284"/>
                  </a:cubicBezTo>
                  <a:cubicBezTo>
                    <a:pt x="61157" y="13412"/>
                    <a:pt x="93536" y="0"/>
                    <a:pt x="127297" y="0"/>
                  </a:cubicBezTo>
                  <a:close/>
                </a:path>
              </a:pathLst>
            </a:custGeom>
            <a:solidFill>
              <a:srgbClr val="004876"/>
            </a:solidFill>
            <a:ln cap="rnd">
              <a:noFill/>
              <a:prstDash val="solid"/>
              <a:round/>
            </a:ln>
          </p:spPr>
        </p:sp>
        <p:sp>
          <p:nvSpPr>
            <p:cNvPr id="50" name="TextBox 50"/>
            <p:cNvSpPr txBox="1"/>
            <p:nvPr/>
          </p:nvSpPr>
          <p:spPr>
            <a:xfrm>
              <a:off x="0" y="-47625"/>
              <a:ext cx="255180" cy="302219"/>
            </a:xfrm>
            <a:prstGeom prst="rect">
              <a:avLst/>
            </a:prstGeom>
          </p:spPr>
          <p:txBody>
            <a:bodyPr lIns="36952" tIns="36952" rIns="36952" bIns="36952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7036866" y="5399157"/>
            <a:ext cx="525414" cy="524206"/>
            <a:chOff x="0" y="0"/>
            <a:chExt cx="255180" cy="254594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255180" cy="254594"/>
            </a:xfrm>
            <a:custGeom>
              <a:avLst/>
              <a:gdLst/>
              <a:ahLst/>
              <a:cxnLst/>
              <a:rect l="l" t="t" r="r" b="b"/>
              <a:pathLst>
                <a:path w="255180" h="254594">
                  <a:moveTo>
                    <a:pt x="127297" y="0"/>
                  </a:moveTo>
                  <a:lnTo>
                    <a:pt x="127883" y="0"/>
                  </a:lnTo>
                  <a:cubicBezTo>
                    <a:pt x="161645" y="0"/>
                    <a:pt x="194023" y="13412"/>
                    <a:pt x="217896" y="37284"/>
                  </a:cubicBezTo>
                  <a:cubicBezTo>
                    <a:pt x="241769" y="61157"/>
                    <a:pt x="255180" y="93536"/>
                    <a:pt x="255180" y="127297"/>
                  </a:cubicBezTo>
                  <a:lnTo>
                    <a:pt x="255180" y="127297"/>
                  </a:lnTo>
                  <a:cubicBezTo>
                    <a:pt x="255180" y="197601"/>
                    <a:pt x="198188" y="254594"/>
                    <a:pt x="127883" y="254594"/>
                  </a:cubicBezTo>
                  <a:lnTo>
                    <a:pt x="127297" y="254594"/>
                  </a:lnTo>
                  <a:cubicBezTo>
                    <a:pt x="93536" y="254594"/>
                    <a:pt x="61157" y="241182"/>
                    <a:pt x="37284" y="217310"/>
                  </a:cubicBezTo>
                  <a:cubicBezTo>
                    <a:pt x="13412" y="193437"/>
                    <a:pt x="0" y="161058"/>
                    <a:pt x="0" y="127297"/>
                  </a:cubicBezTo>
                  <a:lnTo>
                    <a:pt x="0" y="127297"/>
                  </a:lnTo>
                  <a:cubicBezTo>
                    <a:pt x="0" y="93536"/>
                    <a:pt x="13412" y="61157"/>
                    <a:pt x="37284" y="37284"/>
                  </a:cubicBezTo>
                  <a:cubicBezTo>
                    <a:pt x="61157" y="13412"/>
                    <a:pt x="93536" y="0"/>
                    <a:pt x="127297" y="0"/>
                  </a:cubicBezTo>
                  <a:close/>
                </a:path>
              </a:pathLst>
            </a:custGeom>
            <a:solidFill>
              <a:srgbClr val="004876"/>
            </a:solidFill>
            <a:ln cap="rnd">
              <a:noFill/>
              <a:prstDash val="solid"/>
              <a:round/>
            </a:ln>
          </p:spPr>
        </p:sp>
        <p:sp>
          <p:nvSpPr>
            <p:cNvPr id="53" name="TextBox 53"/>
            <p:cNvSpPr txBox="1"/>
            <p:nvPr/>
          </p:nvSpPr>
          <p:spPr>
            <a:xfrm>
              <a:off x="0" y="-47625"/>
              <a:ext cx="255180" cy="302219"/>
            </a:xfrm>
            <a:prstGeom prst="rect">
              <a:avLst/>
            </a:prstGeom>
          </p:spPr>
          <p:txBody>
            <a:bodyPr lIns="36952" tIns="36952" rIns="36952" bIns="36952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4650462" y="6717764"/>
            <a:ext cx="525414" cy="524206"/>
            <a:chOff x="0" y="0"/>
            <a:chExt cx="255180" cy="254594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255180" cy="254594"/>
            </a:xfrm>
            <a:custGeom>
              <a:avLst/>
              <a:gdLst/>
              <a:ahLst/>
              <a:cxnLst/>
              <a:rect l="l" t="t" r="r" b="b"/>
              <a:pathLst>
                <a:path w="255180" h="254594">
                  <a:moveTo>
                    <a:pt x="127297" y="0"/>
                  </a:moveTo>
                  <a:lnTo>
                    <a:pt x="127883" y="0"/>
                  </a:lnTo>
                  <a:cubicBezTo>
                    <a:pt x="161645" y="0"/>
                    <a:pt x="194023" y="13412"/>
                    <a:pt x="217896" y="37284"/>
                  </a:cubicBezTo>
                  <a:cubicBezTo>
                    <a:pt x="241769" y="61157"/>
                    <a:pt x="255180" y="93536"/>
                    <a:pt x="255180" y="127297"/>
                  </a:cubicBezTo>
                  <a:lnTo>
                    <a:pt x="255180" y="127297"/>
                  </a:lnTo>
                  <a:cubicBezTo>
                    <a:pt x="255180" y="197601"/>
                    <a:pt x="198188" y="254594"/>
                    <a:pt x="127883" y="254594"/>
                  </a:cubicBezTo>
                  <a:lnTo>
                    <a:pt x="127297" y="254594"/>
                  </a:lnTo>
                  <a:cubicBezTo>
                    <a:pt x="93536" y="254594"/>
                    <a:pt x="61157" y="241182"/>
                    <a:pt x="37284" y="217310"/>
                  </a:cubicBezTo>
                  <a:cubicBezTo>
                    <a:pt x="13412" y="193437"/>
                    <a:pt x="0" y="161058"/>
                    <a:pt x="0" y="127297"/>
                  </a:cubicBezTo>
                  <a:lnTo>
                    <a:pt x="0" y="127297"/>
                  </a:lnTo>
                  <a:cubicBezTo>
                    <a:pt x="0" y="93536"/>
                    <a:pt x="13412" y="61157"/>
                    <a:pt x="37284" y="37284"/>
                  </a:cubicBezTo>
                  <a:cubicBezTo>
                    <a:pt x="61157" y="13412"/>
                    <a:pt x="93536" y="0"/>
                    <a:pt x="127297" y="0"/>
                  </a:cubicBezTo>
                  <a:close/>
                </a:path>
              </a:pathLst>
            </a:custGeom>
            <a:solidFill>
              <a:srgbClr val="004876"/>
            </a:solidFill>
            <a:ln cap="rnd">
              <a:noFill/>
              <a:prstDash val="solid"/>
              <a:round/>
            </a:ln>
          </p:spPr>
        </p:sp>
        <p:sp>
          <p:nvSpPr>
            <p:cNvPr id="56" name="TextBox 56"/>
            <p:cNvSpPr txBox="1"/>
            <p:nvPr/>
          </p:nvSpPr>
          <p:spPr>
            <a:xfrm>
              <a:off x="0" y="-47625"/>
              <a:ext cx="255180" cy="302219"/>
            </a:xfrm>
            <a:prstGeom prst="rect">
              <a:avLst/>
            </a:prstGeom>
          </p:spPr>
          <p:txBody>
            <a:bodyPr lIns="36952" tIns="36952" rIns="36952" bIns="36952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6308242" y="6717764"/>
            <a:ext cx="525414" cy="524206"/>
            <a:chOff x="0" y="0"/>
            <a:chExt cx="255180" cy="254594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255180" cy="254594"/>
            </a:xfrm>
            <a:custGeom>
              <a:avLst/>
              <a:gdLst/>
              <a:ahLst/>
              <a:cxnLst/>
              <a:rect l="l" t="t" r="r" b="b"/>
              <a:pathLst>
                <a:path w="255180" h="254594">
                  <a:moveTo>
                    <a:pt x="127297" y="0"/>
                  </a:moveTo>
                  <a:lnTo>
                    <a:pt x="127883" y="0"/>
                  </a:lnTo>
                  <a:cubicBezTo>
                    <a:pt x="161645" y="0"/>
                    <a:pt x="194023" y="13412"/>
                    <a:pt x="217896" y="37284"/>
                  </a:cubicBezTo>
                  <a:cubicBezTo>
                    <a:pt x="241769" y="61157"/>
                    <a:pt x="255180" y="93536"/>
                    <a:pt x="255180" y="127297"/>
                  </a:cubicBezTo>
                  <a:lnTo>
                    <a:pt x="255180" y="127297"/>
                  </a:lnTo>
                  <a:cubicBezTo>
                    <a:pt x="255180" y="197601"/>
                    <a:pt x="198188" y="254594"/>
                    <a:pt x="127883" y="254594"/>
                  </a:cubicBezTo>
                  <a:lnTo>
                    <a:pt x="127297" y="254594"/>
                  </a:lnTo>
                  <a:cubicBezTo>
                    <a:pt x="93536" y="254594"/>
                    <a:pt x="61157" y="241182"/>
                    <a:pt x="37284" y="217310"/>
                  </a:cubicBezTo>
                  <a:cubicBezTo>
                    <a:pt x="13412" y="193437"/>
                    <a:pt x="0" y="161058"/>
                    <a:pt x="0" y="127297"/>
                  </a:cubicBezTo>
                  <a:lnTo>
                    <a:pt x="0" y="127297"/>
                  </a:lnTo>
                  <a:cubicBezTo>
                    <a:pt x="0" y="93536"/>
                    <a:pt x="13412" y="61157"/>
                    <a:pt x="37284" y="37284"/>
                  </a:cubicBezTo>
                  <a:cubicBezTo>
                    <a:pt x="61157" y="13412"/>
                    <a:pt x="93536" y="0"/>
                    <a:pt x="127297" y="0"/>
                  </a:cubicBezTo>
                  <a:close/>
                </a:path>
              </a:pathLst>
            </a:custGeom>
            <a:solidFill>
              <a:srgbClr val="004876"/>
            </a:solidFill>
            <a:ln cap="rnd">
              <a:noFill/>
              <a:prstDash val="solid"/>
              <a:round/>
            </a:ln>
          </p:spPr>
        </p:sp>
        <p:sp>
          <p:nvSpPr>
            <p:cNvPr id="59" name="TextBox 59"/>
            <p:cNvSpPr txBox="1"/>
            <p:nvPr/>
          </p:nvSpPr>
          <p:spPr>
            <a:xfrm>
              <a:off x="0" y="-47625"/>
              <a:ext cx="255180" cy="302219"/>
            </a:xfrm>
            <a:prstGeom prst="rect">
              <a:avLst/>
            </a:prstGeom>
          </p:spPr>
          <p:txBody>
            <a:bodyPr lIns="36952" tIns="36952" rIns="36952" bIns="36952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9949404" y="6717764"/>
            <a:ext cx="525414" cy="524206"/>
            <a:chOff x="0" y="0"/>
            <a:chExt cx="255180" cy="254594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255180" cy="254594"/>
            </a:xfrm>
            <a:custGeom>
              <a:avLst/>
              <a:gdLst/>
              <a:ahLst/>
              <a:cxnLst/>
              <a:rect l="l" t="t" r="r" b="b"/>
              <a:pathLst>
                <a:path w="255180" h="254594">
                  <a:moveTo>
                    <a:pt x="127297" y="0"/>
                  </a:moveTo>
                  <a:lnTo>
                    <a:pt x="127883" y="0"/>
                  </a:lnTo>
                  <a:cubicBezTo>
                    <a:pt x="161645" y="0"/>
                    <a:pt x="194023" y="13412"/>
                    <a:pt x="217896" y="37284"/>
                  </a:cubicBezTo>
                  <a:cubicBezTo>
                    <a:pt x="241769" y="61157"/>
                    <a:pt x="255180" y="93536"/>
                    <a:pt x="255180" y="127297"/>
                  </a:cubicBezTo>
                  <a:lnTo>
                    <a:pt x="255180" y="127297"/>
                  </a:lnTo>
                  <a:cubicBezTo>
                    <a:pt x="255180" y="197601"/>
                    <a:pt x="198188" y="254594"/>
                    <a:pt x="127883" y="254594"/>
                  </a:cubicBezTo>
                  <a:lnTo>
                    <a:pt x="127297" y="254594"/>
                  </a:lnTo>
                  <a:cubicBezTo>
                    <a:pt x="93536" y="254594"/>
                    <a:pt x="61157" y="241182"/>
                    <a:pt x="37284" y="217310"/>
                  </a:cubicBezTo>
                  <a:cubicBezTo>
                    <a:pt x="13412" y="193437"/>
                    <a:pt x="0" y="161058"/>
                    <a:pt x="0" y="127297"/>
                  </a:cubicBezTo>
                  <a:lnTo>
                    <a:pt x="0" y="127297"/>
                  </a:lnTo>
                  <a:cubicBezTo>
                    <a:pt x="0" y="93536"/>
                    <a:pt x="13412" y="61157"/>
                    <a:pt x="37284" y="37284"/>
                  </a:cubicBezTo>
                  <a:cubicBezTo>
                    <a:pt x="61157" y="13412"/>
                    <a:pt x="93536" y="0"/>
                    <a:pt x="127297" y="0"/>
                  </a:cubicBezTo>
                  <a:close/>
                </a:path>
              </a:pathLst>
            </a:custGeom>
            <a:solidFill>
              <a:srgbClr val="004876"/>
            </a:solidFill>
            <a:ln cap="rnd">
              <a:noFill/>
              <a:prstDash val="solid"/>
              <a:round/>
            </a:ln>
          </p:spPr>
        </p:sp>
        <p:sp>
          <p:nvSpPr>
            <p:cNvPr id="62" name="TextBox 62"/>
            <p:cNvSpPr txBox="1"/>
            <p:nvPr/>
          </p:nvSpPr>
          <p:spPr>
            <a:xfrm>
              <a:off x="0" y="-47625"/>
              <a:ext cx="255180" cy="302219"/>
            </a:xfrm>
            <a:prstGeom prst="rect">
              <a:avLst/>
            </a:prstGeom>
          </p:spPr>
          <p:txBody>
            <a:bodyPr lIns="36952" tIns="36952" rIns="36952" bIns="36952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1394391" y="6717764"/>
            <a:ext cx="525414" cy="524206"/>
            <a:chOff x="0" y="0"/>
            <a:chExt cx="255180" cy="254594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255180" cy="254594"/>
            </a:xfrm>
            <a:custGeom>
              <a:avLst/>
              <a:gdLst/>
              <a:ahLst/>
              <a:cxnLst/>
              <a:rect l="l" t="t" r="r" b="b"/>
              <a:pathLst>
                <a:path w="255180" h="254594">
                  <a:moveTo>
                    <a:pt x="127297" y="0"/>
                  </a:moveTo>
                  <a:lnTo>
                    <a:pt x="127883" y="0"/>
                  </a:lnTo>
                  <a:cubicBezTo>
                    <a:pt x="161645" y="0"/>
                    <a:pt x="194023" y="13412"/>
                    <a:pt x="217896" y="37284"/>
                  </a:cubicBezTo>
                  <a:cubicBezTo>
                    <a:pt x="241769" y="61157"/>
                    <a:pt x="255180" y="93536"/>
                    <a:pt x="255180" y="127297"/>
                  </a:cubicBezTo>
                  <a:lnTo>
                    <a:pt x="255180" y="127297"/>
                  </a:lnTo>
                  <a:cubicBezTo>
                    <a:pt x="255180" y="197601"/>
                    <a:pt x="198188" y="254594"/>
                    <a:pt x="127883" y="254594"/>
                  </a:cubicBezTo>
                  <a:lnTo>
                    <a:pt x="127297" y="254594"/>
                  </a:lnTo>
                  <a:cubicBezTo>
                    <a:pt x="93536" y="254594"/>
                    <a:pt x="61157" y="241182"/>
                    <a:pt x="37284" y="217310"/>
                  </a:cubicBezTo>
                  <a:cubicBezTo>
                    <a:pt x="13412" y="193437"/>
                    <a:pt x="0" y="161058"/>
                    <a:pt x="0" y="127297"/>
                  </a:cubicBezTo>
                  <a:lnTo>
                    <a:pt x="0" y="127297"/>
                  </a:lnTo>
                  <a:cubicBezTo>
                    <a:pt x="0" y="93536"/>
                    <a:pt x="13412" y="61157"/>
                    <a:pt x="37284" y="37284"/>
                  </a:cubicBezTo>
                  <a:cubicBezTo>
                    <a:pt x="61157" y="13412"/>
                    <a:pt x="93536" y="0"/>
                    <a:pt x="127297" y="0"/>
                  </a:cubicBezTo>
                  <a:close/>
                </a:path>
              </a:pathLst>
            </a:custGeom>
            <a:solidFill>
              <a:srgbClr val="004876"/>
            </a:solidFill>
            <a:ln cap="rnd">
              <a:noFill/>
              <a:prstDash val="solid"/>
              <a:round/>
            </a:ln>
          </p:spPr>
        </p:sp>
        <p:sp>
          <p:nvSpPr>
            <p:cNvPr id="65" name="TextBox 65"/>
            <p:cNvSpPr txBox="1"/>
            <p:nvPr/>
          </p:nvSpPr>
          <p:spPr>
            <a:xfrm>
              <a:off x="0" y="-47625"/>
              <a:ext cx="255180" cy="302219"/>
            </a:xfrm>
            <a:prstGeom prst="rect">
              <a:avLst/>
            </a:prstGeom>
          </p:spPr>
          <p:txBody>
            <a:bodyPr lIns="36952" tIns="36952" rIns="36952" bIns="36952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66" name="AutoShape 66"/>
          <p:cNvSpPr/>
          <p:nvPr/>
        </p:nvSpPr>
        <p:spPr>
          <a:xfrm>
            <a:off x="5190497" y="1791118"/>
            <a:ext cx="0" cy="2523595"/>
          </a:xfrm>
          <a:prstGeom prst="line">
            <a:avLst/>
          </a:prstGeom>
          <a:ln w="47625" cap="rnd">
            <a:solidFill>
              <a:srgbClr val="264D6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7" name="Group 67"/>
          <p:cNvGrpSpPr/>
          <p:nvPr/>
        </p:nvGrpSpPr>
        <p:grpSpPr>
          <a:xfrm>
            <a:off x="4622534" y="2539776"/>
            <a:ext cx="525414" cy="524206"/>
            <a:chOff x="0" y="0"/>
            <a:chExt cx="255180" cy="254594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255180" cy="254594"/>
            </a:xfrm>
            <a:custGeom>
              <a:avLst/>
              <a:gdLst/>
              <a:ahLst/>
              <a:cxnLst/>
              <a:rect l="l" t="t" r="r" b="b"/>
              <a:pathLst>
                <a:path w="255180" h="254594">
                  <a:moveTo>
                    <a:pt x="127297" y="0"/>
                  </a:moveTo>
                  <a:lnTo>
                    <a:pt x="127883" y="0"/>
                  </a:lnTo>
                  <a:cubicBezTo>
                    <a:pt x="161645" y="0"/>
                    <a:pt x="194023" y="13412"/>
                    <a:pt x="217896" y="37284"/>
                  </a:cubicBezTo>
                  <a:cubicBezTo>
                    <a:pt x="241769" y="61157"/>
                    <a:pt x="255180" y="93536"/>
                    <a:pt x="255180" y="127297"/>
                  </a:cubicBezTo>
                  <a:lnTo>
                    <a:pt x="255180" y="127297"/>
                  </a:lnTo>
                  <a:cubicBezTo>
                    <a:pt x="255180" y="197601"/>
                    <a:pt x="198188" y="254594"/>
                    <a:pt x="127883" y="254594"/>
                  </a:cubicBezTo>
                  <a:lnTo>
                    <a:pt x="127297" y="254594"/>
                  </a:lnTo>
                  <a:cubicBezTo>
                    <a:pt x="93536" y="254594"/>
                    <a:pt x="61157" y="241182"/>
                    <a:pt x="37284" y="217310"/>
                  </a:cubicBezTo>
                  <a:cubicBezTo>
                    <a:pt x="13412" y="193437"/>
                    <a:pt x="0" y="161058"/>
                    <a:pt x="0" y="127297"/>
                  </a:cubicBezTo>
                  <a:lnTo>
                    <a:pt x="0" y="127297"/>
                  </a:lnTo>
                  <a:cubicBezTo>
                    <a:pt x="0" y="93536"/>
                    <a:pt x="13412" y="61157"/>
                    <a:pt x="37284" y="37284"/>
                  </a:cubicBezTo>
                  <a:cubicBezTo>
                    <a:pt x="61157" y="13412"/>
                    <a:pt x="93536" y="0"/>
                    <a:pt x="127297" y="0"/>
                  </a:cubicBezTo>
                  <a:close/>
                </a:path>
              </a:pathLst>
            </a:custGeom>
            <a:solidFill>
              <a:srgbClr val="004876"/>
            </a:solidFill>
            <a:ln cap="rnd">
              <a:noFill/>
              <a:prstDash val="solid"/>
              <a:round/>
            </a:ln>
          </p:spPr>
        </p:sp>
        <p:sp>
          <p:nvSpPr>
            <p:cNvPr id="69" name="TextBox 69"/>
            <p:cNvSpPr txBox="1"/>
            <p:nvPr/>
          </p:nvSpPr>
          <p:spPr>
            <a:xfrm>
              <a:off x="0" y="-47625"/>
              <a:ext cx="255180" cy="302219"/>
            </a:xfrm>
            <a:prstGeom prst="rect">
              <a:avLst/>
            </a:prstGeom>
          </p:spPr>
          <p:txBody>
            <a:bodyPr lIns="36952" tIns="36952" rIns="36952" bIns="36952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70" name="TextBox 70"/>
          <p:cNvSpPr txBox="1"/>
          <p:nvPr/>
        </p:nvSpPr>
        <p:spPr>
          <a:xfrm>
            <a:off x="11053330" y="2627322"/>
            <a:ext cx="1277653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Onboard Platform</a:t>
            </a:r>
          </a:p>
        </p:txBody>
      </p:sp>
      <p:sp>
        <p:nvSpPr>
          <p:cNvPr id="71" name="AutoShape 71"/>
          <p:cNvSpPr/>
          <p:nvPr/>
        </p:nvSpPr>
        <p:spPr>
          <a:xfrm>
            <a:off x="5175876" y="1814931"/>
            <a:ext cx="1331005" cy="0"/>
          </a:xfrm>
          <a:prstGeom prst="line">
            <a:avLst/>
          </a:prstGeom>
          <a:ln w="47625" cap="rnd">
            <a:solidFill>
              <a:srgbClr val="004876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72" name="AutoShape 72"/>
          <p:cNvSpPr/>
          <p:nvPr/>
        </p:nvSpPr>
        <p:spPr>
          <a:xfrm>
            <a:off x="12821556" y="1749475"/>
            <a:ext cx="0" cy="3013945"/>
          </a:xfrm>
          <a:prstGeom prst="line">
            <a:avLst/>
          </a:prstGeom>
          <a:ln w="47625" cap="rnd">
            <a:solidFill>
              <a:srgbClr val="264D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3" name="AutoShape 73"/>
          <p:cNvSpPr/>
          <p:nvPr/>
        </p:nvSpPr>
        <p:spPr>
          <a:xfrm flipV="1">
            <a:off x="11870726" y="4752806"/>
            <a:ext cx="950831" cy="0"/>
          </a:xfrm>
          <a:prstGeom prst="line">
            <a:avLst/>
          </a:prstGeom>
          <a:ln w="47625" cap="rnd">
            <a:solidFill>
              <a:srgbClr val="004876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74" name="AutoShape 74"/>
          <p:cNvSpPr/>
          <p:nvPr/>
        </p:nvSpPr>
        <p:spPr>
          <a:xfrm>
            <a:off x="11161029" y="1753964"/>
            <a:ext cx="1660527" cy="0"/>
          </a:xfrm>
          <a:prstGeom prst="line">
            <a:avLst/>
          </a:prstGeom>
          <a:ln w="47625" cap="rnd">
            <a:solidFill>
              <a:srgbClr val="00487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5" name="Group 75"/>
          <p:cNvGrpSpPr/>
          <p:nvPr/>
        </p:nvGrpSpPr>
        <p:grpSpPr>
          <a:xfrm>
            <a:off x="12926832" y="2711226"/>
            <a:ext cx="525414" cy="524206"/>
            <a:chOff x="0" y="0"/>
            <a:chExt cx="255180" cy="254594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255180" cy="254594"/>
            </a:xfrm>
            <a:custGeom>
              <a:avLst/>
              <a:gdLst/>
              <a:ahLst/>
              <a:cxnLst/>
              <a:rect l="l" t="t" r="r" b="b"/>
              <a:pathLst>
                <a:path w="255180" h="254594">
                  <a:moveTo>
                    <a:pt x="127297" y="0"/>
                  </a:moveTo>
                  <a:lnTo>
                    <a:pt x="127883" y="0"/>
                  </a:lnTo>
                  <a:cubicBezTo>
                    <a:pt x="161645" y="0"/>
                    <a:pt x="194023" y="13412"/>
                    <a:pt x="217896" y="37284"/>
                  </a:cubicBezTo>
                  <a:cubicBezTo>
                    <a:pt x="241769" y="61157"/>
                    <a:pt x="255180" y="93536"/>
                    <a:pt x="255180" y="127297"/>
                  </a:cubicBezTo>
                  <a:lnTo>
                    <a:pt x="255180" y="127297"/>
                  </a:lnTo>
                  <a:cubicBezTo>
                    <a:pt x="255180" y="197601"/>
                    <a:pt x="198188" y="254594"/>
                    <a:pt x="127883" y="254594"/>
                  </a:cubicBezTo>
                  <a:lnTo>
                    <a:pt x="127297" y="254594"/>
                  </a:lnTo>
                  <a:cubicBezTo>
                    <a:pt x="93536" y="254594"/>
                    <a:pt x="61157" y="241182"/>
                    <a:pt x="37284" y="217310"/>
                  </a:cubicBezTo>
                  <a:cubicBezTo>
                    <a:pt x="13412" y="193437"/>
                    <a:pt x="0" y="161058"/>
                    <a:pt x="0" y="127297"/>
                  </a:cubicBezTo>
                  <a:lnTo>
                    <a:pt x="0" y="127297"/>
                  </a:lnTo>
                  <a:cubicBezTo>
                    <a:pt x="0" y="93536"/>
                    <a:pt x="13412" y="61157"/>
                    <a:pt x="37284" y="37284"/>
                  </a:cubicBezTo>
                  <a:cubicBezTo>
                    <a:pt x="61157" y="13412"/>
                    <a:pt x="93536" y="0"/>
                    <a:pt x="127297" y="0"/>
                  </a:cubicBezTo>
                  <a:close/>
                </a:path>
              </a:pathLst>
            </a:custGeom>
            <a:solidFill>
              <a:srgbClr val="004876"/>
            </a:solidFill>
            <a:ln cap="rnd">
              <a:noFill/>
              <a:prstDash val="solid"/>
              <a:round/>
            </a:ln>
          </p:spPr>
        </p:sp>
        <p:sp>
          <p:nvSpPr>
            <p:cNvPr id="77" name="TextBox 77"/>
            <p:cNvSpPr txBox="1"/>
            <p:nvPr/>
          </p:nvSpPr>
          <p:spPr>
            <a:xfrm>
              <a:off x="0" y="-47625"/>
              <a:ext cx="255180" cy="302219"/>
            </a:xfrm>
            <a:prstGeom prst="rect">
              <a:avLst/>
            </a:prstGeom>
          </p:spPr>
          <p:txBody>
            <a:bodyPr lIns="36952" tIns="36952" rIns="36952" bIns="36952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78" name="Freeform 78"/>
          <p:cNvSpPr/>
          <p:nvPr/>
        </p:nvSpPr>
        <p:spPr>
          <a:xfrm>
            <a:off x="7267838" y="1032119"/>
            <a:ext cx="3641162" cy="1187336"/>
          </a:xfrm>
          <a:custGeom>
            <a:avLst/>
            <a:gdLst/>
            <a:ahLst/>
            <a:cxnLst/>
            <a:rect l="l" t="t" r="r" b="b"/>
            <a:pathLst>
              <a:path w="3641162" h="1187336">
                <a:moveTo>
                  <a:pt x="0" y="0"/>
                </a:moveTo>
                <a:lnTo>
                  <a:pt x="3641163" y="0"/>
                </a:lnTo>
                <a:lnTo>
                  <a:pt x="3641163" y="1187336"/>
                </a:lnTo>
                <a:lnTo>
                  <a:pt x="0" y="11873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79" name="TextBox 79"/>
          <p:cNvSpPr txBox="1"/>
          <p:nvPr/>
        </p:nvSpPr>
        <p:spPr>
          <a:xfrm>
            <a:off x="4900860" y="5638349"/>
            <a:ext cx="1437432" cy="324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9"/>
              </a:lnSpc>
            </a:pPr>
            <a:r>
              <a:rPr lang="en-US" sz="2318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Issuer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10401637" y="5492448"/>
            <a:ext cx="1299681" cy="294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2162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Investor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5190497" y="9266554"/>
            <a:ext cx="1540613" cy="24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7"/>
              </a:lnSpc>
            </a:pPr>
            <a:r>
              <a:rPr lang="en-US" sz="1734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BROKER B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0126962" y="9260749"/>
            <a:ext cx="1540613" cy="24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7"/>
              </a:lnSpc>
            </a:pPr>
            <a:r>
              <a:rPr lang="en-US" sz="1734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BROKER A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10481746" y="2686293"/>
            <a:ext cx="427255" cy="30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6"/>
              </a:lnSpc>
            </a:pPr>
            <a:r>
              <a:rPr lang="en-US" sz="2060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1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7288415" y="4174413"/>
            <a:ext cx="427255" cy="30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6"/>
              </a:lnSpc>
            </a:pPr>
            <a:r>
              <a:rPr lang="en-US" sz="2060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2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7085945" y="5477177"/>
            <a:ext cx="427255" cy="30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6"/>
              </a:lnSpc>
            </a:pPr>
            <a:r>
              <a:rPr lang="en-US" sz="2060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5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4699542" y="6795785"/>
            <a:ext cx="427255" cy="30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6"/>
              </a:lnSpc>
            </a:pPr>
            <a:r>
              <a:rPr lang="en-US" sz="2060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7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6357321" y="6795785"/>
            <a:ext cx="427255" cy="30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6"/>
              </a:lnSpc>
            </a:pPr>
            <a:r>
              <a:rPr lang="en-US" sz="2060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6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9998484" y="6795785"/>
            <a:ext cx="427255" cy="30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6"/>
              </a:lnSpc>
            </a:pPr>
            <a:r>
              <a:rPr lang="en-US" sz="2060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3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11443471" y="6795785"/>
            <a:ext cx="427255" cy="30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6"/>
              </a:lnSpc>
            </a:pPr>
            <a:r>
              <a:rPr lang="en-US" sz="2060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4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5575204" y="2557253"/>
            <a:ext cx="1209373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Onboard Platform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7918626" y="4016482"/>
            <a:ext cx="2293485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Issue Purchase  Request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7643828" y="5421561"/>
            <a:ext cx="2556192" cy="101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Sell at cost plus profit on deferred payment basis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2850397" y="6769682"/>
            <a:ext cx="1647974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Payment on the spot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6937092" y="6769682"/>
            <a:ext cx="1493789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Sell comodity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8545181" y="6786164"/>
            <a:ext cx="1674431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Purchase commodity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12110305" y="6769682"/>
            <a:ext cx="1437191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Payment on Spot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4671614" y="2617797"/>
            <a:ext cx="427255" cy="30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6"/>
              </a:lnSpc>
            </a:pPr>
            <a:r>
              <a:rPr lang="en-US" sz="2060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8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2545737" y="2499149"/>
            <a:ext cx="2257293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Transfer the payment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12975911" y="2789247"/>
            <a:ext cx="427255" cy="30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6"/>
              </a:lnSpc>
            </a:pPr>
            <a:r>
              <a:rPr lang="en-US" sz="2060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9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13547496" y="2627322"/>
            <a:ext cx="1209373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sz="23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Principal </a:t>
            </a:r>
          </a:p>
          <a:p>
            <a:pPr algn="l">
              <a:lnSpc>
                <a:spcPts val="263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+ Profit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2224">
            <a:off x="-421491" y="-3556334"/>
            <a:ext cx="19130982" cy="19130982"/>
          </a:xfrm>
          <a:custGeom>
            <a:avLst/>
            <a:gdLst/>
            <a:ahLst/>
            <a:cxnLst/>
            <a:rect l="l" t="t" r="r" b="b"/>
            <a:pathLst>
              <a:path w="19130982" h="19130982">
                <a:moveTo>
                  <a:pt x="0" y="0"/>
                </a:moveTo>
                <a:lnTo>
                  <a:pt x="19130982" y="0"/>
                </a:lnTo>
                <a:lnTo>
                  <a:pt x="19130982" y="19130982"/>
                </a:lnTo>
                <a:lnTo>
                  <a:pt x="0" y="1913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108423"/>
            <a:ext cx="4572000" cy="6149877"/>
            <a:chOff x="0" y="0"/>
            <a:chExt cx="1204148" cy="16197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04148" cy="1619721"/>
            </a:xfrm>
            <a:custGeom>
              <a:avLst/>
              <a:gdLst/>
              <a:ahLst/>
              <a:cxnLst/>
              <a:rect l="l" t="t" r="r" b="b"/>
              <a:pathLst>
                <a:path w="1204148" h="1619721">
                  <a:moveTo>
                    <a:pt x="0" y="0"/>
                  </a:moveTo>
                  <a:lnTo>
                    <a:pt x="1204148" y="0"/>
                  </a:lnTo>
                  <a:lnTo>
                    <a:pt x="1204148" y="1619721"/>
                  </a:lnTo>
                  <a:lnTo>
                    <a:pt x="0" y="1619721"/>
                  </a:lnTo>
                  <a:close/>
                </a:path>
              </a:pathLst>
            </a:custGeom>
            <a:solidFill>
              <a:srgbClr val="EE954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204148" cy="1667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72000" y="3108423"/>
            <a:ext cx="4572000" cy="6149877"/>
            <a:chOff x="0" y="0"/>
            <a:chExt cx="1204148" cy="16197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04148" cy="1619721"/>
            </a:xfrm>
            <a:custGeom>
              <a:avLst/>
              <a:gdLst/>
              <a:ahLst/>
              <a:cxnLst/>
              <a:rect l="l" t="t" r="r" b="b"/>
              <a:pathLst>
                <a:path w="1204148" h="1619721">
                  <a:moveTo>
                    <a:pt x="0" y="0"/>
                  </a:moveTo>
                  <a:lnTo>
                    <a:pt x="1204148" y="0"/>
                  </a:lnTo>
                  <a:lnTo>
                    <a:pt x="1204148" y="1619721"/>
                  </a:lnTo>
                  <a:lnTo>
                    <a:pt x="0" y="1619721"/>
                  </a:lnTo>
                  <a:close/>
                </a:path>
              </a:pathLst>
            </a:custGeom>
            <a:solidFill>
              <a:srgbClr val="EE9547">
                <a:alpha val="2980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204148" cy="1667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144000" y="3108423"/>
            <a:ext cx="9144000" cy="6149877"/>
            <a:chOff x="0" y="0"/>
            <a:chExt cx="2408296" cy="16197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08296" cy="1619721"/>
            </a:xfrm>
            <a:custGeom>
              <a:avLst/>
              <a:gdLst/>
              <a:ahLst/>
              <a:cxnLst/>
              <a:rect l="l" t="t" r="r" b="b"/>
              <a:pathLst>
                <a:path w="2408296" h="1619721">
                  <a:moveTo>
                    <a:pt x="0" y="0"/>
                  </a:moveTo>
                  <a:lnTo>
                    <a:pt x="2408296" y="0"/>
                  </a:lnTo>
                  <a:lnTo>
                    <a:pt x="2408296" y="1619721"/>
                  </a:lnTo>
                  <a:lnTo>
                    <a:pt x="0" y="1619721"/>
                  </a:lnTo>
                  <a:close/>
                </a:path>
              </a:pathLst>
            </a:custGeom>
            <a:solidFill>
              <a:srgbClr val="EE9547">
                <a:alpha val="19608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408296" cy="1667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16000" y="3108423"/>
            <a:ext cx="4572000" cy="6149877"/>
            <a:chOff x="0" y="0"/>
            <a:chExt cx="1204148" cy="16197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04148" cy="1619721"/>
            </a:xfrm>
            <a:custGeom>
              <a:avLst/>
              <a:gdLst/>
              <a:ahLst/>
              <a:cxnLst/>
              <a:rect l="l" t="t" r="r" b="b"/>
              <a:pathLst>
                <a:path w="1204148" h="1619721">
                  <a:moveTo>
                    <a:pt x="0" y="0"/>
                  </a:moveTo>
                  <a:lnTo>
                    <a:pt x="1204148" y="0"/>
                  </a:lnTo>
                  <a:lnTo>
                    <a:pt x="1204148" y="1619721"/>
                  </a:lnTo>
                  <a:lnTo>
                    <a:pt x="0" y="1619721"/>
                  </a:lnTo>
                  <a:close/>
                </a:path>
              </a:pathLst>
            </a:custGeom>
            <a:solidFill>
              <a:srgbClr val="EE9547">
                <a:alpha val="9804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204148" cy="1667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521795" y="3764176"/>
            <a:ext cx="4468308" cy="5055571"/>
          </a:xfrm>
          <a:custGeom>
            <a:avLst/>
            <a:gdLst/>
            <a:ahLst/>
            <a:cxnLst/>
            <a:rect l="l" t="t" r="r" b="b"/>
            <a:pathLst>
              <a:path w="4468308" h="5055571">
                <a:moveTo>
                  <a:pt x="0" y="0"/>
                </a:moveTo>
                <a:lnTo>
                  <a:pt x="4468308" y="0"/>
                </a:lnTo>
                <a:lnTo>
                  <a:pt x="4468308" y="5055571"/>
                </a:lnTo>
                <a:lnTo>
                  <a:pt x="0" y="50555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006150" y="3780063"/>
            <a:ext cx="2258461" cy="2131423"/>
          </a:xfrm>
          <a:custGeom>
            <a:avLst/>
            <a:gdLst/>
            <a:ahLst/>
            <a:cxnLst/>
            <a:rect l="l" t="t" r="r" b="b"/>
            <a:pathLst>
              <a:path w="2258461" h="2131423">
                <a:moveTo>
                  <a:pt x="0" y="0"/>
                </a:moveTo>
                <a:lnTo>
                  <a:pt x="2258461" y="0"/>
                </a:lnTo>
                <a:lnTo>
                  <a:pt x="2258461" y="2131423"/>
                </a:lnTo>
                <a:lnTo>
                  <a:pt x="0" y="21314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291072" y="3780063"/>
            <a:ext cx="1555939" cy="2131423"/>
          </a:xfrm>
          <a:custGeom>
            <a:avLst/>
            <a:gdLst/>
            <a:ahLst/>
            <a:cxnLst/>
            <a:rect l="l" t="t" r="r" b="b"/>
            <a:pathLst>
              <a:path w="1555939" h="2131423">
                <a:moveTo>
                  <a:pt x="0" y="0"/>
                </a:moveTo>
                <a:lnTo>
                  <a:pt x="1555938" y="0"/>
                </a:lnTo>
                <a:lnTo>
                  <a:pt x="1555938" y="2131423"/>
                </a:lnTo>
                <a:lnTo>
                  <a:pt x="0" y="21314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612533" y="6183361"/>
            <a:ext cx="3440729" cy="2692370"/>
          </a:xfrm>
          <a:custGeom>
            <a:avLst/>
            <a:gdLst/>
            <a:ahLst/>
            <a:cxnLst/>
            <a:rect l="l" t="t" r="r" b="b"/>
            <a:pathLst>
              <a:path w="3440729" h="2692370">
                <a:moveTo>
                  <a:pt x="0" y="0"/>
                </a:moveTo>
                <a:lnTo>
                  <a:pt x="3440729" y="0"/>
                </a:lnTo>
                <a:lnTo>
                  <a:pt x="3440729" y="2692371"/>
                </a:lnTo>
                <a:lnTo>
                  <a:pt x="0" y="26923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62206" y="4668903"/>
            <a:ext cx="4109794" cy="2832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8"/>
              </a:lnSpc>
            </a:pPr>
            <a:r>
              <a:rPr lang="en-US" sz="5600" b="1">
                <a:solidFill>
                  <a:srgbClr val="FFFFFF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Tokenized Ordinary Shares</a:t>
            </a:r>
          </a:p>
          <a:p>
            <a:pPr algn="l">
              <a:lnSpc>
                <a:spcPts val="5488"/>
              </a:lnSpc>
            </a:pPr>
            <a:r>
              <a:rPr lang="en-US" sz="5600" b="1" i="1">
                <a:solidFill>
                  <a:srgbClr val="FFFFFF"/>
                </a:solidFill>
                <a:latin typeface="Philosopher Bold Italics"/>
                <a:ea typeface="Philosopher Bold Italics"/>
                <a:cs typeface="Philosopher Bold Italics"/>
                <a:sym typeface="Philosopher Bold Italics"/>
              </a:rPr>
              <a:t>TS1 Token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979620" y="9627511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6F9ED2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62206" y="1995653"/>
            <a:ext cx="14727249" cy="110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9600" b="1">
                <a:solidFill>
                  <a:srgbClr val="004876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Tai Shan Digital (TS1)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62206" y="1176584"/>
            <a:ext cx="14727249" cy="590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0"/>
              </a:lnSpc>
            </a:pPr>
            <a:r>
              <a:rPr lang="en-US" sz="5000" b="1">
                <a:solidFill>
                  <a:srgbClr val="004876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Case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921393" y="4134485"/>
            <a:ext cx="4041204" cy="200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199" b="1">
                <a:solidFill>
                  <a:srgbClr val="264D6D"/>
                </a:solidFill>
                <a:latin typeface="Sarabun Bold"/>
                <a:ea typeface="Sarabun Bold"/>
                <a:cs typeface="Sarabun Bold"/>
                <a:sym typeface="Sarabun Bold"/>
              </a:rPr>
              <a:t>Tai Shan is an affiliate of a leading Chinese arts collector and dealer. 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921393" y="6518305"/>
            <a:ext cx="3873215" cy="2445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61"/>
              </a:lnSpc>
              <a:spcBef>
                <a:spcPct val="0"/>
              </a:spcBef>
            </a:pPr>
            <a:r>
              <a:rPr lang="en-US" sz="232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Tai Shan intends to raise funds up to U.S.$65,000,000 via a new issue of Tokenized Ordinary Shares with a par value and issue price of US$1.00 per share.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2224">
            <a:off x="-421491" y="-3556334"/>
            <a:ext cx="19130982" cy="19130982"/>
          </a:xfrm>
          <a:custGeom>
            <a:avLst/>
            <a:gdLst/>
            <a:ahLst/>
            <a:cxnLst/>
            <a:rect l="l" t="t" r="r" b="b"/>
            <a:pathLst>
              <a:path w="19130982" h="19130982">
                <a:moveTo>
                  <a:pt x="0" y="0"/>
                </a:moveTo>
                <a:lnTo>
                  <a:pt x="19130982" y="0"/>
                </a:lnTo>
                <a:lnTo>
                  <a:pt x="19130982" y="19130982"/>
                </a:lnTo>
                <a:lnTo>
                  <a:pt x="0" y="1913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108423"/>
            <a:ext cx="4572000" cy="6149877"/>
            <a:chOff x="0" y="0"/>
            <a:chExt cx="1204148" cy="16197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04148" cy="1619721"/>
            </a:xfrm>
            <a:custGeom>
              <a:avLst/>
              <a:gdLst/>
              <a:ahLst/>
              <a:cxnLst/>
              <a:rect l="l" t="t" r="r" b="b"/>
              <a:pathLst>
                <a:path w="1204148" h="1619721">
                  <a:moveTo>
                    <a:pt x="0" y="0"/>
                  </a:moveTo>
                  <a:lnTo>
                    <a:pt x="1204148" y="0"/>
                  </a:lnTo>
                  <a:lnTo>
                    <a:pt x="1204148" y="1619721"/>
                  </a:lnTo>
                  <a:lnTo>
                    <a:pt x="0" y="1619721"/>
                  </a:lnTo>
                  <a:close/>
                </a:path>
              </a:pathLst>
            </a:custGeom>
            <a:solidFill>
              <a:srgbClr val="EE954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204148" cy="1667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72000" y="3108423"/>
            <a:ext cx="4572000" cy="6149877"/>
            <a:chOff x="0" y="0"/>
            <a:chExt cx="1204148" cy="16197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04148" cy="1619721"/>
            </a:xfrm>
            <a:custGeom>
              <a:avLst/>
              <a:gdLst/>
              <a:ahLst/>
              <a:cxnLst/>
              <a:rect l="l" t="t" r="r" b="b"/>
              <a:pathLst>
                <a:path w="1204148" h="1619721">
                  <a:moveTo>
                    <a:pt x="0" y="0"/>
                  </a:moveTo>
                  <a:lnTo>
                    <a:pt x="1204148" y="0"/>
                  </a:lnTo>
                  <a:lnTo>
                    <a:pt x="1204148" y="1619721"/>
                  </a:lnTo>
                  <a:lnTo>
                    <a:pt x="0" y="1619721"/>
                  </a:lnTo>
                  <a:close/>
                </a:path>
              </a:pathLst>
            </a:custGeom>
            <a:solidFill>
              <a:srgbClr val="EE9547">
                <a:alpha val="2980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204148" cy="1667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144000" y="3108423"/>
            <a:ext cx="9144000" cy="6149877"/>
            <a:chOff x="0" y="0"/>
            <a:chExt cx="2408296" cy="16197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08296" cy="1619721"/>
            </a:xfrm>
            <a:custGeom>
              <a:avLst/>
              <a:gdLst/>
              <a:ahLst/>
              <a:cxnLst/>
              <a:rect l="l" t="t" r="r" b="b"/>
              <a:pathLst>
                <a:path w="2408296" h="1619721">
                  <a:moveTo>
                    <a:pt x="0" y="0"/>
                  </a:moveTo>
                  <a:lnTo>
                    <a:pt x="2408296" y="0"/>
                  </a:lnTo>
                  <a:lnTo>
                    <a:pt x="2408296" y="1619721"/>
                  </a:lnTo>
                  <a:lnTo>
                    <a:pt x="0" y="1619721"/>
                  </a:lnTo>
                  <a:close/>
                </a:path>
              </a:pathLst>
            </a:custGeom>
            <a:solidFill>
              <a:srgbClr val="EE9547">
                <a:alpha val="19608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408296" cy="1667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62206" y="4668903"/>
            <a:ext cx="4109794" cy="2832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8"/>
              </a:lnSpc>
            </a:pPr>
            <a:r>
              <a:rPr lang="en-US" sz="5600" b="1">
                <a:solidFill>
                  <a:srgbClr val="FFFFFF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Tokenized Ordinary Shares</a:t>
            </a:r>
          </a:p>
          <a:p>
            <a:pPr algn="l">
              <a:lnSpc>
                <a:spcPts val="5488"/>
              </a:lnSpc>
            </a:pPr>
            <a:r>
              <a:rPr lang="en-US" sz="5600" b="1" i="1">
                <a:solidFill>
                  <a:srgbClr val="FFFFFF"/>
                </a:solidFill>
                <a:latin typeface="Philosopher Bold Italics"/>
                <a:ea typeface="Philosopher Bold Italics"/>
                <a:cs typeface="Philosopher Bold Italics"/>
                <a:sym typeface="Philosopher Bold Italics"/>
              </a:rPr>
              <a:t>TS1 Token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979620" y="9627511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6F9ED2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2206" y="1995653"/>
            <a:ext cx="14727249" cy="110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9600" b="1">
                <a:solidFill>
                  <a:srgbClr val="004876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Tai Shan Digital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2206" y="1176584"/>
            <a:ext cx="14727249" cy="590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0"/>
              </a:lnSpc>
            </a:pPr>
            <a:r>
              <a:rPr lang="en-US" sz="5000" b="1">
                <a:solidFill>
                  <a:srgbClr val="004876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Case</a:t>
            </a:r>
          </a:p>
        </p:txBody>
      </p:sp>
      <p:sp>
        <p:nvSpPr>
          <p:cNvPr id="17" name="Freeform 17"/>
          <p:cNvSpPr/>
          <p:nvPr/>
        </p:nvSpPr>
        <p:spPr>
          <a:xfrm>
            <a:off x="4943475" y="3443778"/>
            <a:ext cx="10245980" cy="5479166"/>
          </a:xfrm>
          <a:custGeom>
            <a:avLst/>
            <a:gdLst/>
            <a:ahLst/>
            <a:cxnLst/>
            <a:rect l="l" t="t" r="r" b="b"/>
            <a:pathLst>
              <a:path w="10245980" h="5479166">
                <a:moveTo>
                  <a:pt x="0" y="0"/>
                </a:moveTo>
                <a:lnTo>
                  <a:pt x="10245980" y="0"/>
                </a:lnTo>
                <a:lnTo>
                  <a:pt x="10245980" y="5479166"/>
                </a:lnTo>
                <a:lnTo>
                  <a:pt x="0" y="54791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437"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2224">
            <a:off x="-421491" y="-3556334"/>
            <a:ext cx="19130982" cy="19130982"/>
          </a:xfrm>
          <a:custGeom>
            <a:avLst/>
            <a:gdLst/>
            <a:ahLst/>
            <a:cxnLst/>
            <a:rect l="l" t="t" r="r" b="b"/>
            <a:pathLst>
              <a:path w="19130982" h="19130982">
                <a:moveTo>
                  <a:pt x="0" y="0"/>
                </a:moveTo>
                <a:lnTo>
                  <a:pt x="19130982" y="0"/>
                </a:lnTo>
                <a:lnTo>
                  <a:pt x="19130982" y="19130982"/>
                </a:lnTo>
                <a:lnTo>
                  <a:pt x="0" y="1913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819346"/>
            <a:ext cx="4025119" cy="7789115"/>
            <a:chOff x="0" y="0"/>
            <a:chExt cx="1060114" cy="20514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0114" cy="2051454"/>
            </a:xfrm>
            <a:custGeom>
              <a:avLst/>
              <a:gdLst/>
              <a:ahLst/>
              <a:cxnLst/>
              <a:rect l="l" t="t" r="r" b="b"/>
              <a:pathLst>
                <a:path w="1060114" h="2051454">
                  <a:moveTo>
                    <a:pt x="0" y="0"/>
                  </a:moveTo>
                  <a:lnTo>
                    <a:pt x="1060114" y="0"/>
                  </a:lnTo>
                  <a:lnTo>
                    <a:pt x="1060114" y="2051454"/>
                  </a:lnTo>
                  <a:lnTo>
                    <a:pt x="0" y="2051454"/>
                  </a:lnTo>
                  <a:close/>
                </a:path>
              </a:pathLst>
            </a:custGeom>
            <a:solidFill>
              <a:srgbClr val="EE954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060114" cy="2099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025119" y="1819346"/>
            <a:ext cx="14262881" cy="7789115"/>
            <a:chOff x="0" y="0"/>
            <a:chExt cx="3756479" cy="205145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56479" cy="2051454"/>
            </a:xfrm>
            <a:custGeom>
              <a:avLst/>
              <a:gdLst/>
              <a:ahLst/>
              <a:cxnLst/>
              <a:rect l="l" t="t" r="r" b="b"/>
              <a:pathLst>
                <a:path w="3756479" h="2051454">
                  <a:moveTo>
                    <a:pt x="0" y="0"/>
                  </a:moveTo>
                  <a:lnTo>
                    <a:pt x="3756479" y="0"/>
                  </a:lnTo>
                  <a:lnTo>
                    <a:pt x="3756479" y="2051454"/>
                  </a:lnTo>
                  <a:lnTo>
                    <a:pt x="0" y="2051454"/>
                  </a:lnTo>
                  <a:close/>
                </a:path>
              </a:pathLst>
            </a:custGeom>
            <a:solidFill>
              <a:srgbClr val="637738">
                <a:alpha val="19608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756479" cy="2099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62206" y="5248275"/>
            <a:ext cx="4109794" cy="2137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8"/>
              </a:lnSpc>
            </a:pPr>
            <a:r>
              <a:rPr lang="en-US" sz="5600" b="1" i="1">
                <a:solidFill>
                  <a:srgbClr val="FFFFFF"/>
                </a:solidFill>
                <a:latin typeface="Philosopher Bold Italics"/>
                <a:ea typeface="Philosopher Bold Italics"/>
                <a:cs typeface="Philosopher Bold Italics"/>
                <a:sym typeface="Philosopher Bold Italics"/>
              </a:rPr>
              <a:t>Islamic</a:t>
            </a:r>
          </a:p>
          <a:p>
            <a:pPr algn="l">
              <a:lnSpc>
                <a:spcPts val="5488"/>
              </a:lnSpc>
            </a:pPr>
            <a:r>
              <a:rPr lang="en-US" sz="5600" b="1" i="1">
                <a:solidFill>
                  <a:srgbClr val="FFFFFF"/>
                </a:solidFill>
                <a:latin typeface="Philosopher Bold Italics"/>
                <a:ea typeface="Philosopher Bold Italics"/>
                <a:cs typeface="Philosopher Bold Italics"/>
                <a:sym typeface="Philosopher Bold Italics"/>
              </a:rPr>
              <a:t>Digital </a:t>
            </a:r>
          </a:p>
          <a:p>
            <a:pPr algn="l">
              <a:lnSpc>
                <a:spcPts val="5488"/>
              </a:lnSpc>
            </a:pPr>
            <a:r>
              <a:rPr lang="en-US" sz="5600" b="1" i="1">
                <a:solidFill>
                  <a:srgbClr val="FFFFFF"/>
                </a:solidFill>
                <a:latin typeface="Philosopher Bold Italics"/>
                <a:ea typeface="Philosopher Bold Italics"/>
                <a:cs typeface="Philosopher Bold Italics"/>
                <a:sym typeface="Philosopher Bold Italics"/>
              </a:rPr>
              <a:t>Exchange</a:t>
            </a:r>
          </a:p>
        </p:txBody>
      </p:sp>
      <p:sp>
        <p:nvSpPr>
          <p:cNvPr id="11" name="Freeform 11"/>
          <p:cNvSpPr/>
          <p:nvPr/>
        </p:nvSpPr>
        <p:spPr>
          <a:xfrm>
            <a:off x="4298559" y="2248793"/>
            <a:ext cx="7572310" cy="4543090"/>
          </a:xfrm>
          <a:custGeom>
            <a:avLst/>
            <a:gdLst/>
            <a:ahLst/>
            <a:cxnLst/>
            <a:rect l="l" t="t" r="r" b="b"/>
            <a:pathLst>
              <a:path w="7572310" h="4543090">
                <a:moveTo>
                  <a:pt x="0" y="0"/>
                </a:moveTo>
                <a:lnTo>
                  <a:pt x="7572310" y="0"/>
                </a:lnTo>
                <a:lnTo>
                  <a:pt x="7572310" y="4543089"/>
                </a:lnTo>
                <a:lnTo>
                  <a:pt x="0" y="4543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7617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979620" y="9627511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6F9ED2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sp>
        <p:nvSpPr>
          <p:cNvPr id="13" name="Freeform 13"/>
          <p:cNvSpPr/>
          <p:nvPr/>
        </p:nvSpPr>
        <p:spPr>
          <a:xfrm>
            <a:off x="12144310" y="2248793"/>
            <a:ext cx="6102741" cy="5789415"/>
          </a:xfrm>
          <a:custGeom>
            <a:avLst/>
            <a:gdLst/>
            <a:ahLst/>
            <a:cxnLst/>
            <a:rect l="l" t="t" r="r" b="b"/>
            <a:pathLst>
              <a:path w="6102741" h="5789415">
                <a:moveTo>
                  <a:pt x="0" y="0"/>
                </a:moveTo>
                <a:lnTo>
                  <a:pt x="6102740" y="0"/>
                </a:lnTo>
                <a:lnTo>
                  <a:pt x="6102740" y="5789414"/>
                </a:lnTo>
                <a:lnTo>
                  <a:pt x="0" y="57894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565" r="-12943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298559" y="7081610"/>
            <a:ext cx="7572310" cy="237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1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Security Token Marketplace</a:t>
            </a:r>
          </a:p>
          <a:p>
            <a:pPr algn="l">
              <a:lnSpc>
                <a:spcPts val="2331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As Asia's leading trading platform for digital securities. We connect you with eligible assets based on your qualifications and enforce relevant regulations automatically with every trade.</a:t>
            </a:r>
          </a:p>
          <a:p>
            <a:pPr algn="l">
              <a:lnSpc>
                <a:spcPts val="2331"/>
              </a:lnSpc>
              <a:spcBef>
                <a:spcPct val="0"/>
              </a:spcBef>
            </a:pPr>
            <a:endParaRPr lang="en-US" sz="2199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74979" lvl="1" indent="-237490" algn="l">
              <a:lnSpc>
                <a:spcPts val="2331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Buy and sell security tokens with protection</a:t>
            </a:r>
          </a:p>
          <a:p>
            <a:pPr marL="474979" lvl="1" indent="-237490" algn="l">
              <a:lnSpc>
                <a:spcPts val="2331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All listed offerings approved by LFSA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968">
            <a:off x="-1555328" y="-4899623"/>
            <a:ext cx="20086246" cy="20086246"/>
          </a:xfrm>
          <a:custGeom>
            <a:avLst/>
            <a:gdLst/>
            <a:ahLst/>
            <a:cxnLst/>
            <a:rect l="l" t="t" r="r" b="b"/>
            <a:pathLst>
              <a:path w="20086246" h="20086246">
                <a:moveTo>
                  <a:pt x="0" y="0"/>
                </a:moveTo>
                <a:lnTo>
                  <a:pt x="20086245" y="0"/>
                </a:lnTo>
                <a:lnTo>
                  <a:pt x="20086245" y="20086246"/>
                </a:lnTo>
                <a:lnTo>
                  <a:pt x="0" y="2008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701608" y="4309889"/>
            <a:ext cx="2073963" cy="2231334"/>
            <a:chOff x="0" y="0"/>
            <a:chExt cx="2765284" cy="2975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765284" cy="2765284"/>
              <a:chOff x="0" y="0"/>
              <a:chExt cx="622958" cy="62295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22958" cy="622958"/>
              </a:xfrm>
              <a:custGeom>
                <a:avLst/>
                <a:gdLst/>
                <a:ahLst/>
                <a:cxnLst/>
                <a:rect l="l" t="t" r="r" b="b"/>
                <a:pathLst>
                  <a:path w="622958" h="622958">
                    <a:moveTo>
                      <a:pt x="105735" y="0"/>
                    </a:moveTo>
                    <a:lnTo>
                      <a:pt x="517222" y="0"/>
                    </a:lnTo>
                    <a:cubicBezTo>
                      <a:pt x="545265" y="0"/>
                      <a:pt x="572159" y="11140"/>
                      <a:pt x="591988" y="30969"/>
                    </a:cubicBezTo>
                    <a:cubicBezTo>
                      <a:pt x="611818" y="50798"/>
                      <a:pt x="622958" y="77693"/>
                      <a:pt x="622958" y="105735"/>
                    </a:cubicBezTo>
                    <a:lnTo>
                      <a:pt x="622958" y="517222"/>
                    </a:lnTo>
                    <a:cubicBezTo>
                      <a:pt x="622958" y="575618"/>
                      <a:pt x="575618" y="622958"/>
                      <a:pt x="517222" y="622958"/>
                    </a:cubicBezTo>
                    <a:lnTo>
                      <a:pt x="105735" y="622958"/>
                    </a:lnTo>
                    <a:cubicBezTo>
                      <a:pt x="47339" y="622958"/>
                      <a:pt x="0" y="575618"/>
                      <a:pt x="0" y="517222"/>
                    </a:cubicBezTo>
                    <a:lnTo>
                      <a:pt x="0" y="105735"/>
                    </a:lnTo>
                    <a:cubicBezTo>
                      <a:pt x="0" y="47339"/>
                      <a:pt x="47339" y="0"/>
                      <a:pt x="10573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622958" cy="670583"/>
              </a:xfrm>
              <a:prstGeom prst="rect">
                <a:avLst/>
              </a:prstGeom>
            </p:spPr>
            <p:txBody>
              <a:bodyPr lIns="73695" tIns="73695" rIns="73695" bIns="73695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54398" y="2356541"/>
              <a:ext cx="2656488" cy="618572"/>
              <a:chOff x="0" y="0"/>
              <a:chExt cx="1093367" cy="2545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093367" cy="254594"/>
              </a:xfrm>
              <a:custGeom>
                <a:avLst/>
                <a:gdLst/>
                <a:ahLst/>
                <a:cxnLst/>
                <a:rect l="l" t="t" r="r" b="b"/>
                <a:pathLst>
                  <a:path w="1093367" h="254594">
                    <a:moveTo>
                      <a:pt x="127297" y="0"/>
                    </a:moveTo>
                    <a:lnTo>
                      <a:pt x="966070" y="0"/>
                    </a:lnTo>
                    <a:cubicBezTo>
                      <a:pt x="999831" y="0"/>
                      <a:pt x="1032210" y="13412"/>
                      <a:pt x="1056082" y="37284"/>
                    </a:cubicBezTo>
                    <a:cubicBezTo>
                      <a:pt x="1079955" y="61157"/>
                      <a:pt x="1093367" y="93536"/>
                      <a:pt x="1093367" y="127297"/>
                    </a:cubicBezTo>
                    <a:lnTo>
                      <a:pt x="1093367" y="127297"/>
                    </a:lnTo>
                    <a:cubicBezTo>
                      <a:pt x="1093367" y="197601"/>
                      <a:pt x="1036374" y="254594"/>
                      <a:pt x="966070" y="254594"/>
                    </a:cubicBezTo>
                    <a:lnTo>
                      <a:pt x="127297" y="254594"/>
                    </a:lnTo>
                    <a:cubicBezTo>
                      <a:pt x="93536" y="254594"/>
                      <a:pt x="61157" y="241182"/>
                      <a:pt x="37284" y="217310"/>
                    </a:cubicBezTo>
                    <a:cubicBezTo>
                      <a:pt x="13412" y="193437"/>
                      <a:pt x="0" y="161058"/>
                      <a:pt x="0" y="127297"/>
                    </a:cubicBezTo>
                    <a:lnTo>
                      <a:pt x="0" y="127297"/>
                    </a:lnTo>
                    <a:cubicBezTo>
                      <a:pt x="0" y="93536"/>
                      <a:pt x="13412" y="61157"/>
                      <a:pt x="37284" y="37284"/>
                    </a:cubicBezTo>
                    <a:cubicBezTo>
                      <a:pt x="61157" y="13412"/>
                      <a:pt x="93536" y="0"/>
                      <a:pt x="127297" y="0"/>
                    </a:cubicBezTo>
                    <a:close/>
                  </a:path>
                </a:pathLst>
              </a:custGeom>
              <a:solidFill>
                <a:srgbClr val="6F9ED2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1093367" cy="302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02544" y="2456417"/>
              <a:ext cx="2160196" cy="347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6"/>
                </a:lnSpc>
              </a:pPr>
              <a:r>
                <a:rPr lang="en-US" sz="1823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Master Fund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440922" y="477015"/>
              <a:ext cx="1912524" cy="1532410"/>
            </a:xfrm>
            <a:custGeom>
              <a:avLst/>
              <a:gdLst/>
              <a:ahLst/>
              <a:cxnLst/>
              <a:rect l="l" t="t" r="r" b="b"/>
              <a:pathLst>
                <a:path w="1912524" h="1532410">
                  <a:moveTo>
                    <a:pt x="0" y="0"/>
                  </a:moveTo>
                  <a:lnTo>
                    <a:pt x="1912524" y="0"/>
                  </a:lnTo>
                  <a:lnTo>
                    <a:pt x="1912524" y="1532410"/>
                  </a:lnTo>
                  <a:lnTo>
                    <a:pt x="0" y="1532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8758758" y="493964"/>
            <a:ext cx="2073963" cy="2073963"/>
            <a:chOff x="0" y="0"/>
            <a:chExt cx="622958" cy="62295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22958" cy="622958"/>
            </a:xfrm>
            <a:custGeom>
              <a:avLst/>
              <a:gdLst/>
              <a:ahLst/>
              <a:cxnLst/>
              <a:rect l="l" t="t" r="r" b="b"/>
              <a:pathLst>
                <a:path w="622958" h="622958">
                  <a:moveTo>
                    <a:pt x="164248" y="0"/>
                  </a:moveTo>
                  <a:lnTo>
                    <a:pt x="458709" y="0"/>
                  </a:lnTo>
                  <a:cubicBezTo>
                    <a:pt x="502271" y="0"/>
                    <a:pt x="544048" y="17305"/>
                    <a:pt x="574850" y="48107"/>
                  </a:cubicBezTo>
                  <a:cubicBezTo>
                    <a:pt x="605653" y="78910"/>
                    <a:pt x="622958" y="120687"/>
                    <a:pt x="622958" y="164248"/>
                  </a:cubicBezTo>
                  <a:lnTo>
                    <a:pt x="622958" y="458709"/>
                  </a:lnTo>
                  <a:cubicBezTo>
                    <a:pt x="622958" y="549421"/>
                    <a:pt x="549421" y="622958"/>
                    <a:pt x="458709" y="622958"/>
                  </a:cubicBezTo>
                  <a:lnTo>
                    <a:pt x="164248" y="622958"/>
                  </a:lnTo>
                  <a:cubicBezTo>
                    <a:pt x="73536" y="622958"/>
                    <a:pt x="0" y="549421"/>
                    <a:pt x="0" y="458709"/>
                  </a:cubicBezTo>
                  <a:lnTo>
                    <a:pt x="0" y="164248"/>
                  </a:lnTo>
                  <a:cubicBezTo>
                    <a:pt x="0" y="73536"/>
                    <a:pt x="73536" y="0"/>
                    <a:pt x="1642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622958" cy="670583"/>
            </a:xfrm>
            <a:prstGeom prst="rect">
              <a:avLst/>
            </a:prstGeom>
          </p:spPr>
          <p:txBody>
            <a:bodyPr lIns="47441" tIns="47441" rIns="47441" bIns="47441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799557" y="2261369"/>
            <a:ext cx="1992366" cy="715351"/>
            <a:chOff x="0" y="0"/>
            <a:chExt cx="1093367" cy="39256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93367" cy="392569"/>
            </a:xfrm>
            <a:custGeom>
              <a:avLst/>
              <a:gdLst/>
              <a:ahLst/>
              <a:cxnLst/>
              <a:rect l="l" t="t" r="r" b="b"/>
              <a:pathLst>
                <a:path w="1093367" h="392569">
                  <a:moveTo>
                    <a:pt x="196285" y="0"/>
                  </a:moveTo>
                  <a:lnTo>
                    <a:pt x="897082" y="0"/>
                  </a:lnTo>
                  <a:cubicBezTo>
                    <a:pt x="949140" y="0"/>
                    <a:pt x="999066" y="20680"/>
                    <a:pt x="1035876" y="57490"/>
                  </a:cubicBezTo>
                  <a:cubicBezTo>
                    <a:pt x="1072687" y="94301"/>
                    <a:pt x="1093367" y="144227"/>
                    <a:pt x="1093367" y="196285"/>
                  </a:cubicBezTo>
                  <a:lnTo>
                    <a:pt x="1093367" y="196285"/>
                  </a:lnTo>
                  <a:cubicBezTo>
                    <a:pt x="1093367" y="304690"/>
                    <a:pt x="1005487" y="392569"/>
                    <a:pt x="897082" y="392569"/>
                  </a:cubicBezTo>
                  <a:lnTo>
                    <a:pt x="196285" y="392569"/>
                  </a:lnTo>
                  <a:cubicBezTo>
                    <a:pt x="87880" y="392569"/>
                    <a:pt x="0" y="304690"/>
                    <a:pt x="0" y="196285"/>
                  </a:cubicBezTo>
                  <a:lnTo>
                    <a:pt x="0" y="196285"/>
                  </a:lnTo>
                  <a:cubicBezTo>
                    <a:pt x="0" y="87880"/>
                    <a:pt x="87880" y="0"/>
                    <a:pt x="196285" y="0"/>
                  </a:cubicBezTo>
                  <a:close/>
                </a:path>
              </a:pathLst>
            </a:custGeom>
            <a:solidFill>
              <a:srgbClr val="6F9ED2"/>
            </a:solidFill>
            <a:ln cap="rnd">
              <a:noFill/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093367" cy="440194"/>
            </a:xfrm>
            <a:prstGeom prst="rect">
              <a:avLst/>
            </a:prstGeom>
          </p:spPr>
          <p:txBody>
            <a:bodyPr lIns="32703" tIns="32703" rIns="32703" bIns="32703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>
            <a:off x="10877359" y="3187355"/>
            <a:ext cx="2469189" cy="1425475"/>
          </a:xfrm>
          <a:prstGeom prst="line">
            <a:avLst/>
          </a:prstGeom>
          <a:ln w="66675" cap="rnd">
            <a:solidFill>
              <a:srgbClr val="264D6D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0" name="AutoShape 20"/>
          <p:cNvSpPr/>
          <p:nvPr/>
        </p:nvSpPr>
        <p:spPr>
          <a:xfrm>
            <a:off x="10832721" y="5209451"/>
            <a:ext cx="2753969" cy="0"/>
          </a:xfrm>
          <a:prstGeom prst="line">
            <a:avLst/>
          </a:prstGeom>
          <a:ln w="66675" cap="rnd">
            <a:solidFill>
              <a:srgbClr val="004876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 flipV="1">
            <a:off x="9767165" y="6826269"/>
            <a:ext cx="0" cy="1047660"/>
          </a:xfrm>
          <a:prstGeom prst="line">
            <a:avLst/>
          </a:prstGeom>
          <a:ln w="57150" cap="rnd">
            <a:solidFill>
              <a:srgbClr val="264D6D"/>
            </a:solidFill>
            <a:prstDash val="solid"/>
            <a:headEnd type="arrow" w="med" len="sm"/>
            <a:tailEnd type="none" w="sm" len="sm"/>
          </a:ln>
        </p:spPr>
      </p:sp>
      <p:grpSp>
        <p:nvGrpSpPr>
          <p:cNvPr id="22" name="Group 22"/>
          <p:cNvGrpSpPr/>
          <p:nvPr/>
        </p:nvGrpSpPr>
        <p:grpSpPr>
          <a:xfrm>
            <a:off x="8889138" y="7873928"/>
            <a:ext cx="1698903" cy="2033770"/>
            <a:chOff x="0" y="0"/>
            <a:chExt cx="2265204" cy="2711693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2265204" cy="2265204"/>
              <a:chOff x="0" y="0"/>
              <a:chExt cx="622958" cy="62295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22958" cy="622958"/>
              </a:xfrm>
              <a:custGeom>
                <a:avLst/>
                <a:gdLst/>
                <a:ahLst/>
                <a:cxnLst/>
                <a:rect l="l" t="t" r="r" b="b"/>
                <a:pathLst>
                  <a:path w="622958" h="622958">
                    <a:moveTo>
                      <a:pt x="164248" y="0"/>
                    </a:moveTo>
                    <a:lnTo>
                      <a:pt x="458709" y="0"/>
                    </a:lnTo>
                    <a:cubicBezTo>
                      <a:pt x="502271" y="0"/>
                      <a:pt x="544048" y="17305"/>
                      <a:pt x="574850" y="48107"/>
                    </a:cubicBezTo>
                    <a:cubicBezTo>
                      <a:pt x="605653" y="78910"/>
                      <a:pt x="622958" y="120687"/>
                      <a:pt x="622958" y="164248"/>
                    </a:cubicBezTo>
                    <a:lnTo>
                      <a:pt x="622958" y="458709"/>
                    </a:lnTo>
                    <a:cubicBezTo>
                      <a:pt x="622958" y="549421"/>
                      <a:pt x="549421" y="622958"/>
                      <a:pt x="458709" y="622958"/>
                    </a:cubicBezTo>
                    <a:lnTo>
                      <a:pt x="164248" y="622958"/>
                    </a:lnTo>
                    <a:cubicBezTo>
                      <a:pt x="73536" y="622958"/>
                      <a:pt x="0" y="549421"/>
                      <a:pt x="0" y="458709"/>
                    </a:cubicBezTo>
                    <a:lnTo>
                      <a:pt x="0" y="164248"/>
                    </a:lnTo>
                    <a:cubicBezTo>
                      <a:pt x="0" y="73536"/>
                      <a:pt x="73536" y="0"/>
                      <a:pt x="16424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622958" cy="670583"/>
              </a:xfrm>
              <a:prstGeom prst="rect">
                <a:avLst/>
              </a:prstGeom>
            </p:spPr>
            <p:txBody>
              <a:bodyPr lIns="47441" tIns="47441" rIns="47441" bIns="47441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44561" y="1930379"/>
              <a:ext cx="2176083" cy="781314"/>
              <a:chOff x="0" y="0"/>
              <a:chExt cx="1093367" cy="392569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093367" cy="392569"/>
              </a:xfrm>
              <a:custGeom>
                <a:avLst/>
                <a:gdLst/>
                <a:ahLst/>
                <a:cxnLst/>
                <a:rect l="l" t="t" r="r" b="b"/>
                <a:pathLst>
                  <a:path w="1093367" h="392569">
                    <a:moveTo>
                      <a:pt x="196285" y="0"/>
                    </a:moveTo>
                    <a:lnTo>
                      <a:pt x="897082" y="0"/>
                    </a:lnTo>
                    <a:cubicBezTo>
                      <a:pt x="949140" y="0"/>
                      <a:pt x="999066" y="20680"/>
                      <a:pt x="1035876" y="57490"/>
                    </a:cubicBezTo>
                    <a:cubicBezTo>
                      <a:pt x="1072687" y="94301"/>
                      <a:pt x="1093367" y="144227"/>
                      <a:pt x="1093367" y="196285"/>
                    </a:cubicBezTo>
                    <a:lnTo>
                      <a:pt x="1093367" y="196285"/>
                    </a:lnTo>
                    <a:cubicBezTo>
                      <a:pt x="1093367" y="304690"/>
                      <a:pt x="1005487" y="392569"/>
                      <a:pt x="897082" y="392569"/>
                    </a:cubicBezTo>
                    <a:lnTo>
                      <a:pt x="196285" y="392569"/>
                    </a:lnTo>
                    <a:cubicBezTo>
                      <a:pt x="87880" y="392569"/>
                      <a:pt x="0" y="304690"/>
                      <a:pt x="0" y="196285"/>
                    </a:cubicBezTo>
                    <a:lnTo>
                      <a:pt x="0" y="196285"/>
                    </a:lnTo>
                    <a:cubicBezTo>
                      <a:pt x="0" y="87880"/>
                      <a:pt x="87880" y="0"/>
                      <a:pt x="196285" y="0"/>
                    </a:cubicBezTo>
                    <a:close/>
                  </a:path>
                </a:pathLst>
              </a:custGeom>
              <a:solidFill>
                <a:srgbClr val="6F9ED2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1093367" cy="440194"/>
              </a:xfrm>
              <a:prstGeom prst="rect">
                <a:avLst/>
              </a:prstGeom>
            </p:spPr>
            <p:txBody>
              <a:bodyPr lIns="32703" tIns="32703" rIns="32703" bIns="32703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247831" y="2203755"/>
              <a:ext cx="1769542" cy="2903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43"/>
                </a:lnSpc>
              </a:pPr>
              <a:r>
                <a:rPr lang="en-US" sz="1493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Art Portfolio</a:t>
              </a:r>
            </a:p>
          </p:txBody>
        </p:sp>
        <p:sp>
          <p:nvSpPr>
            <p:cNvPr id="30" name="Freeform 30"/>
            <p:cNvSpPr/>
            <p:nvPr/>
          </p:nvSpPr>
          <p:spPr>
            <a:xfrm>
              <a:off x="554270" y="252422"/>
              <a:ext cx="1156663" cy="1503935"/>
            </a:xfrm>
            <a:custGeom>
              <a:avLst/>
              <a:gdLst/>
              <a:ahLst/>
              <a:cxnLst/>
              <a:rect l="l" t="t" r="r" b="b"/>
              <a:pathLst>
                <a:path w="1156663" h="1503935">
                  <a:moveTo>
                    <a:pt x="0" y="0"/>
                  </a:moveTo>
                  <a:lnTo>
                    <a:pt x="1156663" y="0"/>
                  </a:lnTo>
                  <a:lnTo>
                    <a:pt x="1156663" y="1503935"/>
                  </a:lnTo>
                  <a:lnTo>
                    <a:pt x="0" y="1503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1" name="AutoShape 31"/>
          <p:cNvSpPr/>
          <p:nvPr/>
        </p:nvSpPr>
        <p:spPr>
          <a:xfrm flipV="1">
            <a:off x="9795740" y="3262229"/>
            <a:ext cx="0" cy="1047660"/>
          </a:xfrm>
          <a:prstGeom prst="line">
            <a:avLst/>
          </a:prstGeom>
          <a:ln w="57150" cap="rnd">
            <a:solidFill>
              <a:srgbClr val="264D6D"/>
            </a:solidFill>
            <a:prstDash val="solid"/>
            <a:headEnd type="arrow" w="med" len="sm"/>
            <a:tailEnd type="none" w="sm" len="sm"/>
          </a:ln>
        </p:spPr>
      </p:sp>
      <p:grpSp>
        <p:nvGrpSpPr>
          <p:cNvPr id="32" name="Group 32"/>
          <p:cNvGrpSpPr/>
          <p:nvPr/>
        </p:nvGrpSpPr>
        <p:grpSpPr>
          <a:xfrm>
            <a:off x="14234214" y="3953328"/>
            <a:ext cx="2073963" cy="2685144"/>
            <a:chOff x="0" y="0"/>
            <a:chExt cx="2765284" cy="3580191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2765284" cy="2765284"/>
              <a:chOff x="0" y="0"/>
              <a:chExt cx="622958" cy="622958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622958" cy="622958"/>
              </a:xfrm>
              <a:custGeom>
                <a:avLst/>
                <a:gdLst/>
                <a:ahLst/>
                <a:cxnLst/>
                <a:rect l="l" t="t" r="r" b="b"/>
                <a:pathLst>
                  <a:path w="622958" h="622958">
                    <a:moveTo>
                      <a:pt x="105735" y="0"/>
                    </a:moveTo>
                    <a:lnTo>
                      <a:pt x="517222" y="0"/>
                    </a:lnTo>
                    <a:cubicBezTo>
                      <a:pt x="545265" y="0"/>
                      <a:pt x="572159" y="11140"/>
                      <a:pt x="591988" y="30969"/>
                    </a:cubicBezTo>
                    <a:cubicBezTo>
                      <a:pt x="611818" y="50798"/>
                      <a:pt x="622958" y="77693"/>
                      <a:pt x="622958" y="105735"/>
                    </a:cubicBezTo>
                    <a:lnTo>
                      <a:pt x="622958" y="517222"/>
                    </a:lnTo>
                    <a:cubicBezTo>
                      <a:pt x="622958" y="575618"/>
                      <a:pt x="575618" y="622958"/>
                      <a:pt x="517222" y="622958"/>
                    </a:cubicBezTo>
                    <a:lnTo>
                      <a:pt x="105735" y="622958"/>
                    </a:lnTo>
                    <a:cubicBezTo>
                      <a:pt x="47339" y="622958"/>
                      <a:pt x="0" y="575618"/>
                      <a:pt x="0" y="517222"/>
                    </a:cubicBezTo>
                    <a:lnTo>
                      <a:pt x="0" y="105735"/>
                    </a:lnTo>
                    <a:cubicBezTo>
                      <a:pt x="0" y="47339"/>
                      <a:pt x="47339" y="0"/>
                      <a:pt x="10573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622958" cy="670583"/>
              </a:xfrm>
              <a:prstGeom prst="rect">
                <a:avLst/>
              </a:prstGeom>
            </p:spPr>
            <p:txBody>
              <a:bodyPr lIns="73695" tIns="73695" rIns="73695" bIns="73695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54398" y="2356541"/>
              <a:ext cx="2656488" cy="953802"/>
              <a:chOff x="0" y="0"/>
              <a:chExt cx="1093367" cy="392569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93367" cy="392569"/>
              </a:xfrm>
              <a:custGeom>
                <a:avLst/>
                <a:gdLst/>
                <a:ahLst/>
                <a:cxnLst/>
                <a:rect l="l" t="t" r="r" b="b"/>
                <a:pathLst>
                  <a:path w="1093367" h="392569">
                    <a:moveTo>
                      <a:pt x="196285" y="0"/>
                    </a:moveTo>
                    <a:lnTo>
                      <a:pt x="897082" y="0"/>
                    </a:lnTo>
                    <a:cubicBezTo>
                      <a:pt x="949140" y="0"/>
                      <a:pt x="999066" y="20680"/>
                      <a:pt x="1035876" y="57490"/>
                    </a:cubicBezTo>
                    <a:cubicBezTo>
                      <a:pt x="1072687" y="94301"/>
                      <a:pt x="1093367" y="144227"/>
                      <a:pt x="1093367" y="196285"/>
                    </a:cubicBezTo>
                    <a:lnTo>
                      <a:pt x="1093367" y="196285"/>
                    </a:lnTo>
                    <a:cubicBezTo>
                      <a:pt x="1093367" y="304690"/>
                      <a:pt x="1005487" y="392569"/>
                      <a:pt x="897082" y="392569"/>
                    </a:cubicBezTo>
                    <a:lnTo>
                      <a:pt x="196285" y="392569"/>
                    </a:lnTo>
                    <a:cubicBezTo>
                      <a:pt x="87880" y="392569"/>
                      <a:pt x="0" y="304690"/>
                      <a:pt x="0" y="196285"/>
                    </a:cubicBezTo>
                    <a:lnTo>
                      <a:pt x="0" y="196285"/>
                    </a:lnTo>
                    <a:cubicBezTo>
                      <a:pt x="0" y="87880"/>
                      <a:pt x="87880" y="0"/>
                      <a:pt x="196285" y="0"/>
                    </a:cubicBezTo>
                    <a:close/>
                  </a:path>
                </a:pathLst>
              </a:custGeom>
              <a:solidFill>
                <a:srgbClr val="6F9ED2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1093367" cy="4401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302544" y="2456417"/>
              <a:ext cx="2160196" cy="112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6"/>
                </a:lnSpc>
              </a:pPr>
              <a:r>
                <a:rPr lang="en-US" sz="1523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Tai Shan</a:t>
              </a:r>
            </a:p>
            <a:p>
              <a:pPr algn="ctr">
                <a:lnSpc>
                  <a:spcPts val="1676"/>
                </a:lnSpc>
              </a:pPr>
              <a:r>
                <a:rPr lang="en-US" sz="1523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Investment Manager</a:t>
              </a:r>
            </a:p>
            <a:p>
              <a:pPr algn="ctr">
                <a:lnSpc>
                  <a:spcPts val="1676"/>
                </a:lnSpc>
              </a:pPr>
              <a:endParaRPr lang="en-US" sz="1523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endParaRPr>
            </a:p>
          </p:txBody>
        </p:sp>
        <p:sp>
          <p:nvSpPr>
            <p:cNvPr id="40" name="Freeform 40"/>
            <p:cNvSpPr/>
            <p:nvPr/>
          </p:nvSpPr>
          <p:spPr>
            <a:xfrm>
              <a:off x="902412" y="361240"/>
              <a:ext cx="988097" cy="1714364"/>
            </a:xfrm>
            <a:custGeom>
              <a:avLst/>
              <a:gdLst/>
              <a:ahLst/>
              <a:cxnLst/>
              <a:rect l="l" t="t" r="r" b="b"/>
              <a:pathLst>
                <a:path w="988097" h="1714364">
                  <a:moveTo>
                    <a:pt x="0" y="0"/>
                  </a:moveTo>
                  <a:lnTo>
                    <a:pt x="988097" y="0"/>
                  </a:lnTo>
                  <a:lnTo>
                    <a:pt x="988097" y="1714364"/>
                  </a:lnTo>
                  <a:lnTo>
                    <a:pt x="0" y="17143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1" name="Group 41"/>
          <p:cNvGrpSpPr/>
          <p:nvPr/>
        </p:nvGrpSpPr>
        <p:grpSpPr>
          <a:xfrm>
            <a:off x="3795208" y="4004999"/>
            <a:ext cx="2073963" cy="2354032"/>
            <a:chOff x="0" y="0"/>
            <a:chExt cx="2765284" cy="3138709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2765284" cy="2765284"/>
              <a:chOff x="0" y="0"/>
              <a:chExt cx="622958" cy="622958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622958" cy="622958"/>
              </a:xfrm>
              <a:custGeom>
                <a:avLst/>
                <a:gdLst/>
                <a:ahLst/>
                <a:cxnLst/>
                <a:rect l="l" t="t" r="r" b="b"/>
                <a:pathLst>
                  <a:path w="622958" h="622958">
                    <a:moveTo>
                      <a:pt x="164248" y="0"/>
                    </a:moveTo>
                    <a:lnTo>
                      <a:pt x="458709" y="0"/>
                    </a:lnTo>
                    <a:cubicBezTo>
                      <a:pt x="502271" y="0"/>
                      <a:pt x="544048" y="17305"/>
                      <a:pt x="574850" y="48107"/>
                    </a:cubicBezTo>
                    <a:cubicBezTo>
                      <a:pt x="605653" y="78910"/>
                      <a:pt x="622958" y="120687"/>
                      <a:pt x="622958" y="164248"/>
                    </a:cubicBezTo>
                    <a:lnTo>
                      <a:pt x="622958" y="458709"/>
                    </a:lnTo>
                    <a:cubicBezTo>
                      <a:pt x="622958" y="549421"/>
                      <a:pt x="549421" y="622958"/>
                      <a:pt x="458709" y="622958"/>
                    </a:cubicBezTo>
                    <a:lnTo>
                      <a:pt x="164248" y="622958"/>
                    </a:lnTo>
                    <a:cubicBezTo>
                      <a:pt x="73536" y="622958"/>
                      <a:pt x="0" y="549421"/>
                      <a:pt x="0" y="458709"/>
                    </a:cubicBezTo>
                    <a:lnTo>
                      <a:pt x="0" y="164248"/>
                    </a:lnTo>
                    <a:cubicBezTo>
                      <a:pt x="0" y="73536"/>
                      <a:pt x="73536" y="0"/>
                      <a:pt x="16424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47625"/>
                <a:ext cx="622958" cy="670583"/>
              </a:xfrm>
              <a:prstGeom prst="rect">
                <a:avLst/>
              </a:prstGeom>
            </p:spPr>
            <p:txBody>
              <a:bodyPr lIns="47441" tIns="47441" rIns="47441" bIns="47441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54398" y="2356541"/>
              <a:ext cx="2656488" cy="782169"/>
              <a:chOff x="0" y="0"/>
              <a:chExt cx="1093367" cy="321928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093367" cy="321928"/>
              </a:xfrm>
              <a:custGeom>
                <a:avLst/>
                <a:gdLst/>
                <a:ahLst/>
                <a:cxnLst/>
                <a:rect l="l" t="t" r="r" b="b"/>
                <a:pathLst>
                  <a:path w="1093367" h="321928">
                    <a:moveTo>
                      <a:pt x="160964" y="0"/>
                    </a:moveTo>
                    <a:lnTo>
                      <a:pt x="932403" y="0"/>
                    </a:lnTo>
                    <a:cubicBezTo>
                      <a:pt x="1021301" y="0"/>
                      <a:pt x="1093367" y="72066"/>
                      <a:pt x="1093367" y="160964"/>
                    </a:cubicBezTo>
                    <a:lnTo>
                      <a:pt x="1093367" y="160964"/>
                    </a:lnTo>
                    <a:cubicBezTo>
                      <a:pt x="1093367" y="249862"/>
                      <a:pt x="1021301" y="321928"/>
                      <a:pt x="932403" y="321928"/>
                    </a:cubicBezTo>
                    <a:lnTo>
                      <a:pt x="160964" y="321928"/>
                    </a:lnTo>
                    <a:cubicBezTo>
                      <a:pt x="72066" y="321928"/>
                      <a:pt x="0" y="249862"/>
                      <a:pt x="0" y="160964"/>
                    </a:cubicBezTo>
                    <a:lnTo>
                      <a:pt x="0" y="160964"/>
                    </a:lnTo>
                    <a:cubicBezTo>
                      <a:pt x="0" y="72066"/>
                      <a:pt x="72066" y="0"/>
                      <a:pt x="160964" y="0"/>
                    </a:cubicBezTo>
                    <a:close/>
                  </a:path>
                </a:pathLst>
              </a:custGeom>
              <a:solidFill>
                <a:srgbClr val="F39A2E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47625"/>
                <a:ext cx="1093367" cy="369553"/>
              </a:xfrm>
              <a:prstGeom prst="rect">
                <a:avLst/>
              </a:prstGeom>
            </p:spPr>
            <p:txBody>
              <a:bodyPr lIns="32703" tIns="32703" rIns="32703" bIns="32703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302544" y="2456417"/>
              <a:ext cx="2160196" cy="6822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6"/>
                </a:lnSpc>
              </a:pPr>
              <a:r>
                <a:rPr lang="en-US" sz="1823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Security Token</a:t>
              </a:r>
            </a:p>
            <a:p>
              <a:pPr algn="ctr">
                <a:lnSpc>
                  <a:spcPts val="2006"/>
                </a:lnSpc>
              </a:pPr>
              <a:r>
                <a:rPr lang="en-US" sz="1823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Investors</a:t>
              </a:r>
            </a:p>
          </p:txBody>
        </p:sp>
        <p:sp>
          <p:nvSpPr>
            <p:cNvPr id="49" name="Freeform 49"/>
            <p:cNvSpPr/>
            <p:nvPr/>
          </p:nvSpPr>
          <p:spPr>
            <a:xfrm>
              <a:off x="483415" y="527351"/>
              <a:ext cx="1826090" cy="1456307"/>
            </a:xfrm>
            <a:custGeom>
              <a:avLst/>
              <a:gdLst/>
              <a:ahLst/>
              <a:cxnLst/>
              <a:rect l="l" t="t" r="r" b="b"/>
              <a:pathLst>
                <a:path w="1826090" h="1456307">
                  <a:moveTo>
                    <a:pt x="0" y="0"/>
                  </a:moveTo>
                  <a:lnTo>
                    <a:pt x="1826091" y="0"/>
                  </a:lnTo>
                  <a:lnTo>
                    <a:pt x="1826091" y="1456307"/>
                  </a:lnTo>
                  <a:lnTo>
                    <a:pt x="0" y="1456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0" name="Freeform 50"/>
          <p:cNvSpPr/>
          <p:nvPr/>
        </p:nvSpPr>
        <p:spPr>
          <a:xfrm>
            <a:off x="9219229" y="810137"/>
            <a:ext cx="1153021" cy="1172067"/>
          </a:xfrm>
          <a:custGeom>
            <a:avLst/>
            <a:gdLst/>
            <a:ahLst/>
            <a:cxnLst/>
            <a:rect l="l" t="t" r="r" b="b"/>
            <a:pathLst>
              <a:path w="1153021" h="1172067">
                <a:moveTo>
                  <a:pt x="0" y="0"/>
                </a:moveTo>
                <a:lnTo>
                  <a:pt x="1153021" y="0"/>
                </a:lnTo>
                <a:lnTo>
                  <a:pt x="1153021" y="1172067"/>
                </a:lnTo>
                <a:lnTo>
                  <a:pt x="0" y="11720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8985666" y="2408005"/>
            <a:ext cx="1620147" cy="419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6"/>
              </a:lnSpc>
            </a:pPr>
            <a:r>
              <a:rPr lang="en-US" sz="1523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Joint Partnership</a:t>
            </a:r>
          </a:p>
          <a:p>
            <a:pPr algn="ctr">
              <a:lnSpc>
                <a:spcPts val="1676"/>
              </a:lnSpc>
            </a:pPr>
            <a:r>
              <a:rPr lang="en-US" sz="1523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Agreement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20625" y="8138204"/>
            <a:ext cx="5558405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>
                <a:solidFill>
                  <a:srgbClr val="527EAC"/>
                </a:solidFill>
                <a:latin typeface="Philosopher"/>
                <a:ea typeface="Philosopher"/>
                <a:cs typeface="Philosopher"/>
                <a:sym typeface="Philosopher"/>
              </a:rPr>
              <a:t>Joint partnership &amp; investment agency. 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3979620" y="9627511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6F9ED2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1886375" y="5661986"/>
            <a:ext cx="2290688" cy="1123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22"/>
              </a:lnSpc>
            </a:pPr>
            <a:r>
              <a:rPr lang="en-US" sz="18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TSM as Agent invests the proceed from Joint Partnership to subscribe to TS1LPF. </a:t>
            </a:r>
          </a:p>
        </p:txBody>
      </p:sp>
      <p:sp>
        <p:nvSpPr>
          <p:cNvPr id="55" name="AutoShape 55"/>
          <p:cNvSpPr/>
          <p:nvPr/>
        </p:nvSpPr>
        <p:spPr>
          <a:xfrm flipH="1" flipV="1">
            <a:off x="11228236" y="2756648"/>
            <a:ext cx="2257105" cy="1303038"/>
          </a:xfrm>
          <a:prstGeom prst="line">
            <a:avLst/>
          </a:prstGeom>
          <a:ln w="66675" cap="rnd">
            <a:solidFill>
              <a:srgbClr val="EE9547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6" name="AutoShape 56"/>
          <p:cNvSpPr/>
          <p:nvPr/>
        </p:nvSpPr>
        <p:spPr>
          <a:xfrm flipV="1">
            <a:off x="6179029" y="2784875"/>
            <a:ext cx="2206726" cy="1386648"/>
          </a:xfrm>
          <a:prstGeom prst="line">
            <a:avLst/>
          </a:prstGeom>
          <a:ln w="66675" cap="rnd">
            <a:solidFill>
              <a:srgbClr val="EE9547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57" name="Group 57"/>
          <p:cNvGrpSpPr/>
          <p:nvPr/>
        </p:nvGrpSpPr>
        <p:grpSpPr>
          <a:xfrm>
            <a:off x="6883493" y="2878528"/>
            <a:ext cx="525414" cy="524206"/>
            <a:chOff x="0" y="0"/>
            <a:chExt cx="700552" cy="698942"/>
          </a:xfrm>
        </p:grpSpPr>
        <p:grpSp>
          <p:nvGrpSpPr>
            <p:cNvPr id="58" name="Group 58"/>
            <p:cNvGrpSpPr/>
            <p:nvPr/>
          </p:nvGrpSpPr>
          <p:grpSpPr>
            <a:xfrm>
              <a:off x="0" y="0"/>
              <a:ext cx="700552" cy="698942"/>
              <a:chOff x="0" y="0"/>
              <a:chExt cx="255180" cy="254594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255180" cy="254594"/>
              </a:xfrm>
              <a:custGeom>
                <a:avLst/>
                <a:gdLst/>
                <a:ahLst/>
                <a:cxnLst/>
                <a:rect l="l" t="t" r="r" b="b"/>
                <a:pathLst>
                  <a:path w="255180" h="254594">
                    <a:moveTo>
                      <a:pt x="127297" y="0"/>
                    </a:moveTo>
                    <a:lnTo>
                      <a:pt x="127883" y="0"/>
                    </a:lnTo>
                    <a:cubicBezTo>
                      <a:pt x="161645" y="0"/>
                      <a:pt x="194023" y="13412"/>
                      <a:pt x="217896" y="37284"/>
                    </a:cubicBezTo>
                    <a:cubicBezTo>
                      <a:pt x="241769" y="61157"/>
                      <a:pt x="255180" y="93536"/>
                      <a:pt x="255180" y="127297"/>
                    </a:cubicBezTo>
                    <a:lnTo>
                      <a:pt x="255180" y="127297"/>
                    </a:lnTo>
                    <a:cubicBezTo>
                      <a:pt x="255180" y="197601"/>
                      <a:pt x="198188" y="254594"/>
                      <a:pt x="127883" y="254594"/>
                    </a:cubicBezTo>
                    <a:lnTo>
                      <a:pt x="127297" y="254594"/>
                    </a:lnTo>
                    <a:cubicBezTo>
                      <a:pt x="93536" y="254594"/>
                      <a:pt x="61157" y="241182"/>
                      <a:pt x="37284" y="217310"/>
                    </a:cubicBezTo>
                    <a:cubicBezTo>
                      <a:pt x="13412" y="193437"/>
                      <a:pt x="0" y="161058"/>
                      <a:pt x="0" y="127297"/>
                    </a:cubicBezTo>
                    <a:lnTo>
                      <a:pt x="0" y="127297"/>
                    </a:lnTo>
                    <a:cubicBezTo>
                      <a:pt x="0" y="93536"/>
                      <a:pt x="13412" y="61157"/>
                      <a:pt x="37284" y="37284"/>
                    </a:cubicBezTo>
                    <a:cubicBezTo>
                      <a:pt x="61157" y="13412"/>
                      <a:pt x="93536" y="0"/>
                      <a:pt x="127297" y="0"/>
                    </a:cubicBezTo>
                    <a:close/>
                  </a:path>
                </a:pathLst>
              </a:custGeom>
              <a:solidFill>
                <a:srgbClr val="004876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0" y="-47625"/>
                <a:ext cx="255180" cy="302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61" name="TextBox 61"/>
            <p:cNvSpPr txBox="1"/>
            <p:nvPr/>
          </p:nvSpPr>
          <p:spPr>
            <a:xfrm>
              <a:off x="65439" y="100853"/>
              <a:ext cx="569673" cy="404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6"/>
                </a:lnSpc>
              </a:pPr>
              <a:r>
                <a:rPr lang="en-US" sz="2060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1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2373073" y="2784875"/>
            <a:ext cx="525414" cy="524206"/>
            <a:chOff x="0" y="0"/>
            <a:chExt cx="700552" cy="698942"/>
          </a:xfrm>
        </p:grpSpPr>
        <p:grpSp>
          <p:nvGrpSpPr>
            <p:cNvPr id="63" name="Group 63"/>
            <p:cNvGrpSpPr/>
            <p:nvPr/>
          </p:nvGrpSpPr>
          <p:grpSpPr>
            <a:xfrm>
              <a:off x="0" y="0"/>
              <a:ext cx="700552" cy="698942"/>
              <a:chOff x="0" y="0"/>
              <a:chExt cx="255180" cy="254594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255180" cy="254594"/>
              </a:xfrm>
              <a:custGeom>
                <a:avLst/>
                <a:gdLst/>
                <a:ahLst/>
                <a:cxnLst/>
                <a:rect l="l" t="t" r="r" b="b"/>
                <a:pathLst>
                  <a:path w="255180" h="254594">
                    <a:moveTo>
                      <a:pt x="127297" y="0"/>
                    </a:moveTo>
                    <a:lnTo>
                      <a:pt x="127883" y="0"/>
                    </a:lnTo>
                    <a:cubicBezTo>
                      <a:pt x="161645" y="0"/>
                      <a:pt x="194023" y="13412"/>
                      <a:pt x="217896" y="37284"/>
                    </a:cubicBezTo>
                    <a:cubicBezTo>
                      <a:pt x="241769" y="61157"/>
                      <a:pt x="255180" y="93536"/>
                      <a:pt x="255180" y="127297"/>
                    </a:cubicBezTo>
                    <a:lnTo>
                      <a:pt x="255180" y="127297"/>
                    </a:lnTo>
                    <a:cubicBezTo>
                      <a:pt x="255180" y="197601"/>
                      <a:pt x="198188" y="254594"/>
                      <a:pt x="127883" y="254594"/>
                    </a:cubicBezTo>
                    <a:lnTo>
                      <a:pt x="127297" y="254594"/>
                    </a:lnTo>
                    <a:cubicBezTo>
                      <a:pt x="93536" y="254594"/>
                      <a:pt x="61157" y="241182"/>
                      <a:pt x="37284" y="217310"/>
                    </a:cubicBezTo>
                    <a:cubicBezTo>
                      <a:pt x="13412" y="193437"/>
                      <a:pt x="0" y="161058"/>
                      <a:pt x="0" y="127297"/>
                    </a:cubicBezTo>
                    <a:lnTo>
                      <a:pt x="0" y="127297"/>
                    </a:lnTo>
                    <a:cubicBezTo>
                      <a:pt x="0" y="93536"/>
                      <a:pt x="13412" y="61157"/>
                      <a:pt x="37284" y="37284"/>
                    </a:cubicBezTo>
                    <a:cubicBezTo>
                      <a:pt x="61157" y="13412"/>
                      <a:pt x="93536" y="0"/>
                      <a:pt x="127297" y="0"/>
                    </a:cubicBezTo>
                    <a:close/>
                  </a:path>
                </a:pathLst>
              </a:custGeom>
              <a:solidFill>
                <a:srgbClr val="004876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47625"/>
                <a:ext cx="255180" cy="302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66" name="TextBox 66"/>
            <p:cNvSpPr txBox="1"/>
            <p:nvPr/>
          </p:nvSpPr>
          <p:spPr>
            <a:xfrm>
              <a:off x="65439" y="100853"/>
              <a:ext cx="569673" cy="404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6"/>
                </a:lnSpc>
              </a:pPr>
              <a:r>
                <a:rPr lang="en-US" sz="2060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1</a:t>
              </a: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10877359" y="3480792"/>
            <a:ext cx="525414" cy="524206"/>
            <a:chOff x="0" y="0"/>
            <a:chExt cx="700552" cy="698942"/>
          </a:xfrm>
        </p:grpSpPr>
        <p:grpSp>
          <p:nvGrpSpPr>
            <p:cNvPr id="68" name="Group 68"/>
            <p:cNvGrpSpPr/>
            <p:nvPr/>
          </p:nvGrpSpPr>
          <p:grpSpPr>
            <a:xfrm>
              <a:off x="0" y="0"/>
              <a:ext cx="700552" cy="698942"/>
              <a:chOff x="0" y="0"/>
              <a:chExt cx="255180" cy="254594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255180" cy="254594"/>
              </a:xfrm>
              <a:custGeom>
                <a:avLst/>
                <a:gdLst/>
                <a:ahLst/>
                <a:cxnLst/>
                <a:rect l="l" t="t" r="r" b="b"/>
                <a:pathLst>
                  <a:path w="255180" h="254594">
                    <a:moveTo>
                      <a:pt x="127297" y="0"/>
                    </a:moveTo>
                    <a:lnTo>
                      <a:pt x="127883" y="0"/>
                    </a:lnTo>
                    <a:cubicBezTo>
                      <a:pt x="198188" y="0"/>
                      <a:pt x="255180" y="56993"/>
                      <a:pt x="255180" y="127297"/>
                    </a:cubicBezTo>
                    <a:lnTo>
                      <a:pt x="255180" y="127297"/>
                    </a:lnTo>
                    <a:cubicBezTo>
                      <a:pt x="255180" y="197601"/>
                      <a:pt x="198188" y="254594"/>
                      <a:pt x="127883" y="254594"/>
                    </a:cubicBezTo>
                    <a:lnTo>
                      <a:pt x="127297" y="254594"/>
                    </a:lnTo>
                    <a:cubicBezTo>
                      <a:pt x="56993" y="254594"/>
                      <a:pt x="0" y="197601"/>
                      <a:pt x="0" y="127297"/>
                    </a:cubicBezTo>
                    <a:lnTo>
                      <a:pt x="0" y="127297"/>
                    </a:lnTo>
                    <a:cubicBezTo>
                      <a:pt x="0" y="56993"/>
                      <a:pt x="56993" y="0"/>
                      <a:pt x="127297" y="0"/>
                    </a:cubicBezTo>
                    <a:close/>
                  </a:path>
                </a:pathLst>
              </a:custGeom>
              <a:solidFill>
                <a:srgbClr val="004876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70" name="TextBox 70"/>
              <p:cNvSpPr txBox="1"/>
              <p:nvPr/>
            </p:nvSpPr>
            <p:spPr>
              <a:xfrm>
                <a:off x="0" y="-47625"/>
                <a:ext cx="255180" cy="302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71" name="TextBox 71"/>
            <p:cNvSpPr txBox="1"/>
            <p:nvPr/>
          </p:nvSpPr>
          <p:spPr>
            <a:xfrm>
              <a:off x="65439" y="100853"/>
              <a:ext cx="569673" cy="404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6"/>
                </a:lnSpc>
              </a:pPr>
              <a:r>
                <a:rPr lang="en-US" sz="2060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</a:t>
              </a: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1228236" y="5652461"/>
            <a:ext cx="525414" cy="524206"/>
            <a:chOff x="0" y="0"/>
            <a:chExt cx="700552" cy="698942"/>
          </a:xfrm>
        </p:grpSpPr>
        <p:grpSp>
          <p:nvGrpSpPr>
            <p:cNvPr id="73" name="Group 73"/>
            <p:cNvGrpSpPr/>
            <p:nvPr/>
          </p:nvGrpSpPr>
          <p:grpSpPr>
            <a:xfrm>
              <a:off x="0" y="0"/>
              <a:ext cx="700552" cy="698942"/>
              <a:chOff x="0" y="0"/>
              <a:chExt cx="255180" cy="254594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255180" cy="254594"/>
              </a:xfrm>
              <a:custGeom>
                <a:avLst/>
                <a:gdLst/>
                <a:ahLst/>
                <a:cxnLst/>
                <a:rect l="l" t="t" r="r" b="b"/>
                <a:pathLst>
                  <a:path w="255180" h="254594">
                    <a:moveTo>
                      <a:pt x="127297" y="0"/>
                    </a:moveTo>
                    <a:lnTo>
                      <a:pt x="127883" y="0"/>
                    </a:lnTo>
                    <a:cubicBezTo>
                      <a:pt x="198188" y="0"/>
                      <a:pt x="255180" y="56993"/>
                      <a:pt x="255180" y="127297"/>
                    </a:cubicBezTo>
                    <a:lnTo>
                      <a:pt x="255180" y="127297"/>
                    </a:lnTo>
                    <a:cubicBezTo>
                      <a:pt x="255180" y="197601"/>
                      <a:pt x="198188" y="254594"/>
                      <a:pt x="127883" y="254594"/>
                    </a:cubicBezTo>
                    <a:lnTo>
                      <a:pt x="127297" y="254594"/>
                    </a:lnTo>
                    <a:cubicBezTo>
                      <a:pt x="56993" y="254594"/>
                      <a:pt x="0" y="197601"/>
                      <a:pt x="0" y="127297"/>
                    </a:cubicBezTo>
                    <a:lnTo>
                      <a:pt x="0" y="127297"/>
                    </a:lnTo>
                    <a:cubicBezTo>
                      <a:pt x="0" y="56993"/>
                      <a:pt x="56993" y="0"/>
                      <a:pt x="127297" y="0"/>
                    </a:cubicBezTo>
                    <a:close/>
                  </a:path>
                </a:pathLst>
              </a:custGeom>
              <a:solidFill>
                <a:srgbClr val="004876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75" name="TextBox 75"/>
              <p:cNvSpPr txBox="1"/>
              <p:nvPr/>
            </p:nvSpPr>
            <p:spPr>
              <a:xfrm>
                <a:off x="0" y="-47625"/>
                <a:ext cx="255180" cy="302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76" name="TextBox 76"/>
            <p:cNvSpPr txBox="1"/>
            <p:nvPr/>
          </p:nvSpPr>
          <p:spPr>
            <a:xfrm>
              <a:off x="65439" y="100853"/>
              <a:ext cx="569673" cy="404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6"/>
                </a:lnSpc>
              </a:pPr>
              <a:r>
                <a:rPr lang="en-US" sz="2060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</a:t>
              </a: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8889138" y="6817448"/>
            <a:ext cx="525414" cy="524206"/>
            <a:chOff x="0" y="0"/>
            <a:chExt cx="700552" cy="698942"/>
          </a:xfrm>
        </p:grpSpPr>
        <p:grpSp>
          <p:nvGrpSpPr>
            <p:cNvPr id="78" name="Group 78"/>
            <p:cNvGrpSpPr/>
            <p:nvPr/>
          </p:nvGrpSpPr>
          <p:grpSpPr>
            <a:xfrm>
              <a:off x="0" y="0"/>
              <a:ext cx="700552" cy="698942"/>
              <a:chOff x="0" y="0"/>
              <a:chExt cx="255180" cy="254594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255180" cy="254594"/>
              </a:xfrm>
              <a:custGeom>
                <a:avLst/>
                <a:gdLst/>
                <a:ahLst/>
                <a:cxnLst/>
                <a:rect l="l" t="t" r="r" b="b"/>
                <a:pathLst>
                  <a:path w="255180" h="254594">
                    <a:moveTo>
                      <a:pt x="127297" y="0"/>
                    </a:moveTo>
                    <a:lnTo>
                      <a:pt x="127883" y="0"/>
                    </a:lnTo>
                    <a:cubicBezTo>
                      <a:pt x="198188" y="0"/>
                      <a:pt x="255180" y="56993"/>
                      <a:pt x="255180" y="127297"/>
                    </a:cubicBezTo>
                    <a:lnTo>
                      <a:pt x="255180" y="127297"/>
                    </a:lnTo>
                    <a:cubicBezTo>
                      <a:pt x="255180" y="197601"/>
                      <a:pt x="198188" y="254594"/>
                      <a:pt x="127883" y="254594"/>
                    </a:cubicBezTo>
                    <a:lnTo>
                      <a:pt x="127297" y="254594"/>
                    </a:lnTo>
                    <a:cubicBezTo>
                      <a:pt x="56993" y="254594"/>
                      <a:pt x="0" y="197601"/>
                      <a:pt x="0" y="127297"/>
                    </a:cubicBezTo>
                    <a:lnTo>
                      <a:pt x="0" y="127297"/>
                    </a:lnTo>
                    <a:cubicBezTo>
                      <a:pt x="0" y="56993"/>
                      <a:pt x="56993" y="0"/>
                      <a:pt x="127297" y="0"/>
                    </a:cubicBezTo>
                    <a:close/>
                  </a:path>
                </a:pathLst>
              </a:custGeom>
              <a:solidFill>
                <a:srgbClr val="004876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0" y="-47625"/>
                <a:ext cx="255180" cy="302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81" name="TextBox 81"/>
            <p:cNvSpPr txBox="1"/>
            <p:nvPr/>
          </p:nvSpPr>
          <p:spPr>
            <a:xfrm>
              <a:off x="65439" y="100853"/>
              <a:ext cx="569673" cy="404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6"/>
                </a:lnSpc>
              </a:pPr>
              <a:r>
                <a:rPr lang="en-US" sz="2060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</a:t>
              </a:r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6883493" y="4350727"/>
            <a:ext cx="525414" cy="524206"/>
            <a:chOff x="0" y="0"/>
            <a:chExt cx="700552" cy="698942"/>
          </a:xfrm>
        </p:grpSpPr>
        <p:grpSp>
          <p:nvGrpSpPr>
            <p:cNvPr id="83" name="Group 83"/>
            <p:cNvGrpSpPr/>
            <p:nvPr/>
          </p:nvGrpSpPr>
          <p:grpSpPr>
            <a:xfrm>
              <a:off x="0" y="0"/>
              <a:ext cx="700552" cy="698942"/>
              <a:chOff x="0" y="0"/>
              <a:chExt cx="255180" cy="254594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0" y="0"/>
                <a:ext cx="255180" cy="254594"/>
              </a:xfrm>
              <a:custGeom>
                <a:avLst/>
                <a:gdLst/>
                <a:ahLst/>
                <a:cxnLst/>
                <a:rect l="l" t="t" r="r" b="b"/>
                <a:pathLst>
                  <a:path w="255180" h="254594">
                    <a:moveTo>
                      <a:pt x="127297" y="0"/>
                    </a:moveTo>
                    <a:lnTo>
                      <a:pt x="127883" y="0"/>
                    </a:lnTo>
                    <a:cubicBezTo>
                      <a:pt x="198188" y="0"/>
                      <a:pt x="255180" y="56993"/>
                      <a:pt x="255180" y="127297"/>
                    </a:cubicBezTo>
                    <a:lnTo>
                      <a:pt x="255180" y="127297"/>
                    </a:lnTo>
                    <a:cubicBezTo>
                      <a:pt x="255180" y="197601"/>
                      <a:pt x="198188" y="254594"/>
                      <a:pt x="127883" y="254594"/>
                    </a:cubicBezTo>
                    <a:lnTo>
                      <a:pt x="127297" y="254594"/>
                    </a:lnTo>
                    <a:cubicBezTo>
                      <a:pt x="56993" y="254594"/>
                      <a:pt x="0" y="197601"/>
                      <a:pt x="0" y="127297"/>
                    </a:cubicBezTo>
                    <a:lnTo>
                      <a:pt x="0" y="127297"/>
                    </a:lnTo>
                    <a:cubicBezTo>
                      <a:pt x="0" y="56993"/>
                      <a:pt x="56993" y="0"/>
                      <a:pt x="127297" y="0"/>
                    </a:cubicBezTo>
                    <a:close/>
                  </a:path>
                </a:pathLst>
              </a:custGeom>
              <a:solidFill>
                <a:srgbClr val="004876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85" name="TextBox 85"/>
              <p:cNvSpPr txBox="1"/>
              <p:nvPr/>
            </p:nvSpPr>
            <p:spPr>
              <a:xfrm>
                <a:off x="0" y="-47625"/>
                <a:ext cx="255180" cy="302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86" name="TextBox 86"/>
            <p:cNvSpPr txBox="1"/>
            <p:nvPr/>
          </p:nvSpPr>
          <p:spPr>
            <a:xfrm>
              <a:off x="65439" y="100853"/>
              <a:ext cx="569673" cy="404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6"/>
                </a:lnSpc>
              </a:pPr>
              <a:r>
                <a:rPr lang="en-US" sz="2060" b="1">
                  <a:solidFill>
                    <a:srgbClr val="FDFDFD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5</a:t>
              </a:r>
            </a:p>
          </p:txBody>
        </p:sp>
      </p:grpSp>
      <p:sp>
        <p:nvSpPr>
          <p:cNvPr id="87" name="TextBox 87"/>
          <p:cNvSpPr txBox="1"/>
          <p:nvPr/>
        </p:nvSpPr>
        <p:spPr>
          <a:xfrm>
            <a:off x="13298536" y="2462336"/>
            <a:ext cx="2718256" cy="1123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22"/>
              </a:lnSpc>
            </a:pPr>
            <a:r>
              <a:rPr lang="en-US" sz="18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the Joint partnership between all Investors and Tai Shan Management Limited.  </a:t>
            </a:r>
          </a:p>
        </p:txBody>
      </p:sp>
      <p:sp>
        <p:nvSpPr>
          <p:cNvPr id="88" name="TextBox 88"/>
          <p:cNvSpPr txBox="1"/>
          <p:nvPr/>
        </p:nvSpPr>
        <p:spPr>
          <a:xfrm rot="1833513">
            <a:off x="11251124" y="4126932"/>
            <a:ext cx="2039053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Appointment of TSM as agent</a:t>
            </a:r>
          </a:p>
        </p:txBody>
      </p:sp>
      <p:sp>
        <p:nvSpPr>
          <p:cNvPr id="89" name="AutoShape 89"/>
          <p:cNvSpPr/>
          <p:nvPr/>
        </p:nvSpPr>
        <p:spPr>
          <a:xfrm>
            <a:off x="5869171" y="5110162"/>
            <a:ext cx="2753969" cy="0"/>
          </a:xfrm>
          <a:prstGeom prst="line">
            <a:avLst/>
          </a:prstGeom>
          <a:ln w="66675" cap="rnd">
            <a:solidFill>
              <a:srgbClr val="004876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90" name="TextBox 90"/>
          <p:cNvSpPr txBox="1"/>
          <p:nvPr/>
        </p:nvSpPr>
        <p:spPr>
          <a:xfrm>
            <a:off x="6883493" y="6837147"/>
            <a:ext cx="1808240" cy="98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TS1LPF invests into artworks and ceramics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6076262" y="5267325"/>
            <a:ext cx="2418256" cy="98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Dividend is shared by TS1LPF with all Token holders/Shareholder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620625" y="7244786"/>
            <a:ext cx="6517999" cy="855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6500" b="1">
                <a:solidFill>
                  <a:srgbClr val="012661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Tai Shan Token</a:t>
            </a:r>
          </a:p>
        </p:txBody>
      </p:sp>
      <p:sp>
        <p:nvSpPr>
          <p:cNvPr id="93" name="Freeform 93"/>
          <p:cNvSpPr/>
          <p:nvPr/>
        </p:nvSpPr>
        <p:spPr>
          <a:xfrm>
            <a:off x="1028700" y="4616074"/>
            <a:ext cx="1772532" cy="988177"/>
          </a:xfrm>
          <a:custGeom>
            <a:avLst/>
            <a:gdLst/>
            <a:ahLst/>
            <a:cxnLst/>
            <a:rect l="l" t="t" r="r" b="b"/>
            <a:pathLst>
              <a:path w="1772532" h="988177">
                <a:moveTo>
                  <a:pt x="0" y="0"/>
                </a:moveTo>
                <a:lnTo>
                  <a:pt x="1772532" y="0"/>
                </a:lnTo>
                <a:lnTo>
                  <a:pt x="1772532" y="988177"/>
                </a:lnTo>
                <a:lnTo>
                  <a:pt x="0" y="98817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94" name="AutoShape 94"/>
          <p:cNvSpPr/>
          <p:nvPr/>
        </p:nvSpPr>
        <p:spPr>
          <a:xfrm>
            <a:off x="3059066" y="5076825"/>
            <a:ext cx="820558" cy="0"/>
          </a:xfrm>
          <a:prstGeom prst="line">
            <a:avLst/>
          </a:prstGeom>
          <a:ln w="66675" cap="rnd">
            <a:solidFill>
              <a:srgbClr val="004876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95" name="TextBox 95"/>
          <p:cNvSpPr txBox="1"/>
          <p:nvPr/>
        </p:nvSpPr>
        <p:spPr>
          <a:xfrm>
            <a:off x="705838" y="5743258"/>
            <a:ext cx="2095394" cy="98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Token can be exchanged at GreenX platform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416" y="-440267"/>
            <a:ext cx="18454831" cy="13841123"/>
          </a:xfrm>
          <a:custGeom>
            <a:avLst/>
            <a:gdLst/>
            <a:ahLst/>
            <a:cxnLst/>
            <a:rect l="l" t="t" r="r" b="b"/>
            <a:pathLst>
              <a:path w="18454831" h="13841123">
                <a:moveTo>
                  <a:pt x="0" y="0"/>
                </a:moveTo>
                <a:lnTo>
                  <a:pt x="18454832" y="0"/>
                </a:lnTo>
                <a:lnTo>
                  <a:pt x="18454832" y="13841124"/>
                </a:lnTo>
                <a:lnTo>
                  <a:pt x="0" y="13841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770431">
            <a:off x="-1890381" y="-385840"/>
            <a:ext cx="21345681" cy="21345681"/>
          </a:xfrm>
          <a:custGeom>
            <a:avLst/>
            <a:gdLst/>
            <a:ahLst/>
            <a:cxnLst/>
            <a:rect l="l" t="t" r="r" b="b"/>
            <a:pathLst>
              <a:path w="21345681" h="21345681">
                <a:moveTo>
                  <a:pt x="0" y="0"/>
                </a:moveTo>
                <a:lnTo>
                  <a:pt x="21345681" y="0"/>
                </a:lnTo>
                <a:lnTo>
                  <a:pt x="21345681" y="21345680"/>
                </a:lnTo>
                <a:lnTo>
                  <a:pt x="0" y="21345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61326" y="572497"/>
            <a:ext cx="1942174" cy="983076"/>
          </a:xfrm>
          <a:custGeom>
            <a:avLst/>
            <a:gdLst/>
            <a:ahLst/>
            <a:cxnLst/>
            <a:rect l="l" t="t" r="r" b="b"/>
            <a:pathLst>
              <a:path w="1942174" h="983076">
                <a:moveTo>
                  <a:pt x="0" y="0"/>
                </a:moveTo>
                <a:lnTo>
                  <a:pt x="1942174" y="0"/>
                </a:lnTo>
                <a:lnTo>
                  <a:pt x="1942174" y="983075"/>
                </a:lnTo>
                <a:lnTo>
                  <a:pt x="0" y="98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79620" y="9627511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FDFDFD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92967" y="4436534"/>
            <a:ext cx="13702066" cy="1442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116"/>
              </a:lnSpc>
            </a:pPr>
            <a:r>
              <a:rPr lang="en-US" sz="9666" b="1">
                <a:solidFill>
                  <a:srgbClr val="FDFDFD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The Key Takeaways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0378">
            <a:off x="-339375" y="-2189583"/>
            <a:ext cx="18966750" cy="18966750"/>
          </a:xfrm>
          <a:custGeom>
            <a:avLst/>
            <a:gdLst/>
            <a:ahLst/>
            <a:cxnLst/>
            <a:rect l="l" t="t" r="r" b="b"/>
            <a:pathLst>
              <a:path w="18966750" h="18966750">
                <a:moveTo>
                  <a:pt x="0" y="0"/>
                </a:moveTo>
                <a:lnTo>
                  <a:pt x="18966750" y="0"/>
                </a:lnTo>
                <a:lnTo>
                  <a:pt x="18966750" y="18966749"/>
                </a:lnTo>
                <a:lnTo>
                  <a:pt x="0" y="18966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877257" y="2079225"/>
            <a:ext cx="4266808" cy="2408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799" b="1">
                <a:solidFill>
                  <a:srgbClr val="2B3425"/>
                </a:solidFill>
                <a:latin typeface="Sarabun Bold"/>
                <a:ea typeface="Sarabun Bold"/>
                <a:cs typeface="Sarabun Bold"/>
                <a:sym typeface="Sarabun Bold"/>
              </a:rPr>
              <a:t>Leading Boutique Islamic finance advisory company based in Kuala Lumpur</a:t>
            </a:r>
          </a:p>
          <a:p>
            <a:pPr algn="l">
              <a:lnSpc>
                <a:spcPts val="3219"/>
              </a:lnSpc>
            </a:pPr>
            <a:endParaRPr lang="en-US" sz="2799" b="1">
              <a:solidFill>
                <a:srgbClr val="2B3425"/>
              </a:solidFill>
              <a:latin typeface="Sarabun Bold"/>
              <a:ea typeface="Sarabun Bold"/>
              <a:cs typeface="Sarabun Bold"/>
              <a:sym typeface="Sarabun Bold"/>
            </a:endParaRPr>
          </a:p>
          <a:p>
            <a:pPr algn="l">
              <a:lnSpc>
                <a:spcPts val="3219"/>
              </a:lnSpc>
            </a:pPr>
            <a:endParaRPr lang="en-US" sz="2799" b="1">
              <a:solidFill>
                <a:srgbClr val="2B3425"/>
              </a:solidFill>
              <a:latin typeface="Sarabun Bold"/>
              <a:ea typeface="Sarabun Bold"/>
              <a:cs typeface="Sarabun Bold"/>
              <a:sym typeface="Sarabun Bold"/>
            </a:endParaRPr>
          </a:p>
          <a:p>
            <a:pPr algn="l">
              <a:lnSpc>
                <a:spcPts val="3219"/>
              </a:lnSpc>
            </a:pPr>
            <a:endParaRPr lang="en-US" sz="2799" b="1">
              <a:solidFill>
                <a:srgbClr val="2B3425"/>
              </a:solidFill>
              <a:latin typeface="Sarabun Bold"/>
              <a:ea typeface="Sarabun Bold"/>
              <a:cs typeface="Sarabun Bold"/>
              <a:sym typeface="Sarabun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5755949" y="51301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4877192" y="3590444"/>
            <a:ext cx="4489717" cy="0"/>
          </a:xfrm>
          <a:prstGeom prst="line">
            <a:avLst/>
          </a:prstGeom>
          <a:ln w="38100" cap="rnd">
            <a:solidFill>
              <a:srgbClr val="EE954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4617009" y="4848755"/>
            <a:ext cx="4768973" cy="2775782"/>
            <a:chOff x="0" y="0"/>
            <a:chExt cx="6358630" cy="3701043"/>
          </a:xfrm>
        </p:grpSpPr>
        <p:sp>
          <p:nvSpPr>
            <p:cNvPr id="7" name="Freeform 7"/>
            <p:cNvSpPr/>
            <p:nvPr/>
          </p:nvSpPr>
          <p:spPr>
            <a:xfrm>
              <a:off x="61574" y="2771600"/>
              <a:ext cx="2527311" cy="522892"/>
            </a:xfrm>
            <a:custGeom>
              <a:avLst/>
              <a:gdLst/>
              <a:ahLst/>
              <a:cxnLst/>
              <a:rect l="l" t="t" r="r" b="b"/>
              <a:pathLst>
                <a:path w="2527311" h="522892">
                  <a:moveTo>
                    <a:pt x="0" y="0"/>
                  </a:moveTo>
                  <a:lnTo>
                    <a:pt x="2527311" y="0"/>
                  </a:lnTo>
                  <a:lnTo>
                    <a:pt x="2527311" y="522892"/>
                  </a:lnTo>
                  <a:lnTo>
                    <a:pt x="0" y="522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914825" y="2088559"/>
              <a:ext cx="3443806" cy="1612484"/>
            </a:xfrm>
            <a:custGeom>
              <a:avLst/>
              <a:gdLst/>
              <a:ahLst/>
              <a:cxnLst/>
              <a:rect l="l" t="t" r="r" b="b"/>
              <a:pathLst>
                <a:path w="3443806" h="1612484">
                  <a:moveTo>
                    <a:pt x="0" y="0"/>
                  </a:moveTo>
                  <a:lnTo>
                    <a:pt x="3443805" y="0"/>
                  </a:lnTo>
                  <a:lnTo>
                    <a:pt x="3443805" y="1612484"/>
                  </a:lnTo>
                  <a:lnTo>
                    <a:pt x="0" y="1612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2588885" cy="1914386"/>
            </a:xfrm>
            <a:custGeom>
              <a:avLst/>
              <a:gdLst/>
              <a:ahLst/>
              <a:cxnLst/>
              <a:rect l="l" t="t" r="r" b="b"/>
              <a:pathLst>
                <a:path w="2588885" h="1914386">
                  <a:moveTo>
                    <a:pt x="0" y="0"/>
                  </a:moveTo>
                  <a:lnTo>
                    <a:pt x="2588885" y="0"/>
                  </a:lnTo>
                  <a:lnTo>
                    <a:pt x="2588885" y="1914386"/>
                  </a:lnTo>
                  <a:lnTo>
                    <a:pt x="0" y="19143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96835" y="0"/>
              <a:ext cx="3561795" cy="1914386"/>
            </a:xfrm>
            <a:custGeom>
              <a:avLst/>
              <a:gdLst/>
              <a:ahLst/>
              <a:cxnLst/>
              <a:rect l="l" t="t" r="r" b="b"/>
              <a:pathLst>
                <a:path w="3561795" h="1914386">
                  <a:moveTo>
                    <a:pt x="0" y="0"/>
                  </a:moveTo>
                  <a:lnTo>
                    <a:pt x="3561795" y="0"/>
                  </a:lnTo>
                  <a:lnTo>
                    <a:pt x="3561795" y="1914386"/>
                  </a:lnTo>
                  <a:lnTo>
                    <a:pt x="0" y="19143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432523" t="-1204" b="-1204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0" y="0"/>
            <a:ext cx="4143832" cy="12661608"/>
          </a:xfrm>
          <a:custGeom>
            <a:avLst/>
            <a:gdLst/>
            <a:ahLst/>
            <a:cxnLst/>
            <a:rect l="l" t="t" r="r" b="b"/>
            <a:pathLst>
              <a:path w="4143832" h="12661608">
                <a:moveTo>
                  <a:pt x="0" y="0"/>
                </a:moveTo>
                <a:lnTo>
                  <a:pt x="4143832" y="0"/>
                </a:lnTo>
                <a:lnTo>
                  <a:pt x="4143832" y="12661608"/>
                </a:lnTo>
                <a:lnTo>
                  <a:pt x="0" y="126616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44442"/>
            </a:stretch>
          </a:blipFill>
        </p:spPr>
      </p:sp>
      <p:sp>
        <p:nvSpPr>
          <p:cNvPr id="12" name="Freeform 12"/>
          <p:cNvSpPr/>
          <p:nvPr/>
        </p:nvSpPr>
        <p:spPr>
          <a:xfrm rot="-23152">
            <a:off x="-6674146" y="-341441"/>
            <a:ext cx="10839386" cy="10839386"/>
          </a:xfrm>
          <a:custGeom>
            <a:avLst/>
            <a:gdLst/>
            <a:ahLst/>
            <a:cxnLst/>
            <a:rect l="l" t="t" r="r" b="b"/>
            <a:pathLst>
              <a:path w="10839386" h="10839386">
                <a:moveTo>
                  <a:pt x="0" y="0"/>
                </a:moveTo>
                <a:lnTo>
                  <a:pt x="10839386" y="0"/>
                </a:lnTo>
                <a:lnTo>
                  <a:pt x="10839386" y="10839386"/>
                </a:lnTo>
                <a:lnTo>
                  <a:pt x="0" y="108393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AutoShape 13"/>
          <p:cNvSpPr/>
          <p:nvPr/>
        </p:nvSpPr>
        <p:spPr>
          <a:xfrm flipV="1">
            <a:off x="10084035" y="3609494"/>
            <a:ext cx="4998351" cy="19050"/>
          </a:xfrm>
          <a:prstGeom prst="line">
            <a:avLst/>
          </a:prstGeom>
          <a:ln w="38100" cap="rnd">
            <a:solidFill>
              <a:srgbClr val="EE954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>
            <a:off x="5339928" y="8370032"/>
            <a:ext cx="2569709" cy="1416308"/>
          </a:xfrm>
          <a:custGeom>
            <a:avLst/>
            <a:gdLst/>
            <a:ahLst/>
            <a:cxnLst/>
            <a:rect l="l" t="t" r="r" b="b"/>
            <a:pathLst>
              <a:path w="2569709" h="1416308">
                <a:moveTo>
                  <a:pt x="0" y="0"/>
                </a:moveTo>
                <a:lnTo>
                  <a:pt x="2569709" y="0"/>
                </a:lnTo>
                <a:lnTo>
                  <a:pt x="2569709" y="1416308"/>
                </a:lnTo>
                <a:lnTo>
                  <a:pt x="0" y="14163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9904791" y="3671840"/>
            <a:ext cx="8149659" cy="3733933"/>
            <a:chOff x="0" y="0"/>
            <a:chExt cx="6833608" cy="31309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833608" cy="3130958"/>
            </a:xfrm>
            <a:custGeom>
              <a:avLst/>
              <a:gdLst/>
              <a:ahLst/>
              <a:cxnLst/>
              <a:rect l="l" t="t" r="r" b="b"/>
              <a:pathLst>
                <a:path w="6833608" h="3130958">
                  <a:moveTo>
                    <a:pt x="6709149" y="3130958"/>
                  </a:moveTo>
                  <a:lnTo>
                    <a:pt x="124460" y="3130958"/>
                  </a:lnTo>
                  <a:cubicBezTo>
                    <a:pt x="55880" y="3130958"/>
                    <a:pt x="0" y="3075078"/>
                    <a:pt x="0" y="300649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9149" y="0"/>
                  </a:lnTo>
                  <a:cubicBezTo>
                    <a:pt x="6777728" y="0"/>
                    <a:pt x="6833608" y="55880"/>
                    <a:pt x="6833608" y="124460"/>
                  </a:cubicBezTo>
                  <a:lnTo>
                    <a:pt x="6833608" y="3006498"/>
                  </a:lnTo>
                  <a:cubicBezTo>
                    <a:pt x="6833608" y="3075078"/>
                    <a:pt x="6777728" y="3130958"/>
                    <a:pt x="6709149" y="3130958"/>
                  </a:cubicBezTo>
                  <a:close/>
                </a:path>
              </a:pathLst>
            </a:custGeom>
            <a:solidFill>
              <a:srgbClr val="FFFBFB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9988215" y="5615380"/>
            <a:ext cx="1233272" cy="544377"/>
          </a:xfrm>
          <a:custGeom>
            <a:avLst/>
            <a:gdLst/>
            <a:ahLst/>
            <a:cxnLst/>
            <a:rect l="l" t="t" r="r" b="b"/>
            <a:pathLst>
              <a:path w="1233272" h="544377">
                <a:moveTo>
                  <a:pt x="0" y="0"/>
                </a:moveTo>
                <a:lnTo>
                  <a:pt x="1233272" y="0"/>
                </a:lnTo>
                <a:lnTo>
                  <a:pt x="1233272" y="544377"/>
                </a:lnTo>
                <a:lnTo>
                  <a:pt x="0" y="54437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69250" b="-68226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261449" y="4357861"/>
            <a:ext cx="1174236" cy="846085"/>
          </a:xfrm>
          <a:custGeom>
            <a:avLst/>
            <a:gdLst/>
            <a:ahLst/>
            <a:cxnLst/>
            <a:rect l="l" t="t" r="r" b="b"/>
            <a:pathLst>
              <a:path w="1174236" h="846085">
                <a:moveTo>
                  <a:pt x="0" y="0"/>
                </a:moveTo>
                <a:lnTo>
                  <a:pt x="1174236" y="0"/>
                </a:lnTo>
                <a:lnTo>
                  <a:pt x="1174236" y="846085"/>
                </a:lnTo>
                <a:lnTo>
                  <a:pt x="0" y="84608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22146" b="-16637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06056" y="5615380"/>
            <a:ext cx="1332374" cy="640889"/>
          </a:xfrm>
          <a:custGeom>
            <a:avLst/>
            <a:gdLst/>
            <a:ahLst/>
            <a:cxnLst/>
            <a:rect l="l" t="t" r="r" b="b"/>
            <a:pathLst>
              <a:path w="1332374" h="640889">
                <a:moveTo>
                  <a:pt x="0" y="0"/>
                </a:moveTo>
                <a:lnTo>
                  <a:pt x="1332375" y="0"/>
                </a:lnTo>
                <a:lnTo>
                  <a:pt x="1332375" y="640889"/>
                </a:lnTo>
                <a:lnTo>
                  <a:pt x="0" y="64088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449470" y="4774526"/>
            <a:ext cx="1176690" cy="618688"/>
          </a:xfrm>
          <a:custGeom>
            <a:avLst/>
            <a:gdLst/>
            <a:ahLst/>
            <a:cxnLst/>
            <a:rect l="l" t="t" r="r" b="b"/>
            <a:pathLst>
              <a:path w="1176690" h="618688">
                <a:moveTo>
                  <a:pt x="0" y="0"/>
                </a:moveTo>
                <a:lnTo>
                  <a:pt x="1176691" y="0"/>
                </a:lnTo>
                <a:lnTo>
                  <a:pt x="1176691" y="618688"/>
                </a:lnTo>
                <a:lnTo>
                  <a:pt x="0" y="61868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41626" b="-49885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696768" y="4334585"/>
            <a:ext cx="1515749" cy="660689"/>
          </a:xfrm>
          <a:custGeom>
            <a:avLst/>
            <a:gdLst/>
            <a:ahLst/>
            <a:cxnLst/>
            <a:rect l="l" t="t" r="r" b="b"/>
            <a:pathLst>
              <a:path w="1515749" h="660689">
                <a:moveTo>
                  <a:pt x="0" y="0"/>
                </a:moveTo>
                <a:lnTo>
                  <a:pt x="1515749" y="0"/>
                </a:lnTo>
                <a:lnTo>
                  <a:pt x="1515749" y="660689"/>
                </a:lnTo>
                <a:lnTo>
                  <a:pt x="0" y="66068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6175" t="-4825" r="-6946" b="-15444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1467567" y="6184321"/>
            <a:ext cx="1541719" cy="500100"/>
          </a:xfrm>
          <a:custGeom>
            <a:avLst/>
            <a:gdLst/>
            <a:ahLst/>
            <a:cxnLst/>
            <a:rect l="l" t="t" r="r" b="b"/>
            <a:pathLst>
              <a:path w="1541719" h="500100">
                <a:moveTo>
                  <a:pt x="0" y="0"/>
                </a:moveTo>
                <a:lnTo>
                  <a:pt x="1541719" y="0"/>
                </a:lnTo>
                <a:lnTo>
                  <a:pt x="1541719" y="500101"/>
                </a:lnTo>
                <a:lnTo>
                  <a:pt x="0" y="50010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5540" b="-21882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586954" y="6733584"/>
            <a:ext cx="3303841" cy="574273"/>
          </a:xfrm>
          <a:custGeom>
            <a:avLst/>
            <a:gdLst/>
            <a:ahLst/>
            <a:cxnLst/>
            <a:rect l="l" t="t" r="r" b="b"/>
            <a:pathLst>
              <a:path w="3303841" h="574273">
                <a:moveTo>
                  <a:pt x="0" y="0"/>
                </a:moveTo>
                <a:lnTo>
                  <a:pt x="3303840" y="0"/>
                </a:lnTo>
                <a:lnTo>
                  <a:pt x="3303840" y="574273"/>
                </a:lnTo>
                <a:lnTo>
                  <a:pt x="0" y="57427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018822" y="6164291"/>
            <a:ext cx="1346153" cy="579989"/>
          </a:xfrm>
          <a:custGeom>
            <a:avLst/>
            <a:gdLst/>
            <a:ahLst/>
            <a:cxnLst/>
            <a:rect l="l" t="t" r="r" b="b"/>
            <a:pathLst>
              <a:path w="1346153" h="579989">
                <a:moveTo>
                  <a:pt x="0" y="0"/>
                </a:moveTo>
                <a:lnTo>
                  <a:pt x="1346153" y="0"/>
                </a:lnTo>
                <a:lnTo>
                  <a:pt x="1346153" y="579989"/>
                </a:lnTo>
                <a:lnTo>
                  <a:pt x="0" y="57998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22260" t="-11861" r="-22239" b="-11946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082358" y="6179704"/>
            <a:ext cx="1462064" cy="509336"/>
          </a:xfrm>
          <a:custGeom>
            <a:avLst/>
            <a:gdLst/>
            <a:ahLst/>
            <a:cxnLst/>
            <a:rect l="l" t="t" r="r" b="b"/>
            <a:pathLst>
              <a:path w="1462064" h="509336">
                <a:moveTo>
                  <a:pt x="0" y="0"/>
                </a:moveTo>
                <a:lnTo>
                  <a:pt x="1462064" y="0"/>
                </a:lnTo>
                <a:lnTo>
                  <a:pt x="1462064" y="509335"/>
                </a:lnTo>
                <a:lnTo>
                  <a:pt x="0" y="50933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10126" t="-40123" r="-11524" b="-43208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541739" y="5785618"/>
            <a:ext cx="1563828" cy="304946"/>
          </a:xfrm>
          <a:custGeom>
            <a:avLst/>
            <a:gdLst/>
            <a:ahLst/>
            <a:cxnLst/>
            <a:rect l="l" t="t" r="r" b="b"/>
            <a:pathLst>
              <a:path w="1563828" h="304946">
                <a:moveTo>
                  <a:pt x="0" y="0"/>
                </a:moveTo>
                <a:lnTo>
                  <a:pt x="1563828" y="0"/>
                </a:lnTo>
                <a:lnTo>
                  <a:pt x="1563828" y="304946"/>
                </a:lnTo>
                <a:lnTo>
                  <a:pt x="0" y="30494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383453" y="5338807"/>
            <a:ext cx="1292301" cy="534888"/>
          </a:xfrm>
          <a:custGeom>
            <a:avLst/>
            <a:gdLst/>
            <a:ahLst/>
            <a:cxnLst/>
            <a:rect l="l" t="t" r="r" b="b"/>
            <a:pathLst>
              <a:path w="1292301" h="534888">
                <a:moveTo>
                  <a:pt x="0" y="0"/>
                </a:moveTo>
                <a:lnTo>
                  <a:pt x="1292301" y="0"/>
                </a:lnTo>
                <a:lnTo>
                  <a:pt x="1292301" y="534887"/>
                </a:lnTo>
                <a:lnTo>
                  <a:pt x="0" y="534887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-3357" r="-3357" b="-6246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1602703" y="5233267"/>
            <a:ext cx="1025367" cy="445812"/>
          </a:xfrm>
          <a:custGeom>
            <a:avLst/>
            <a:gdLst/>
            <a:ahLst/>
            <a:cxnLst/>
            <a:rect l="l" t="t" r="r" b="b"/>
            <a:pathLst>
              <a:path w="1025367" h="445812">
                <a:moveTo>
                  <a:pt x="0" y="0"/>
                </a:moveTo>
                <a:lnTo>
                  <a:pt x="1025367" y="0"/>
                </a:lnTo>
                <a:lnTo>
                  <a:pt x="1025367" y="445812"/>
                </a:lnTo>
                <a:lnTo>
                  <a:pt x="0" y="445812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149171" y="5012600"/>
            <a:ext cx="1085455" cy="652415"/>
          </a:xfrm>
          <a:custGeom>
            <a:avLst/>
            <a:gdLst/>
            <a:ahLst/>
            <a:cxnLst/>
            <a:rect l="l" t="t" r="r" b="b"/>
            <a:pathLst>
              <a:path w="1085455" h="652415">
                <a:moveTo>
                  <a:pt x="0" y="0"/>
                </a:moveTo>
                <a:lnTo>
                  <a:pt x="1085455" y="0"/>
                </a:lnTo>
                <a:lnTo>
                  <a:pt x="1085455" y="652414"/>
                </a:lnTo>
                <a:lnTo>
                  <a:pt x="0" y="652414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t="-1252" b="-1252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3075279" y="7227504"/>
            <a:ext cx="1401407" cy="480663"/>
          </a:xfrm>
          <a:custGeom>
            <a:avLst/>
            <a:gdLst/>
            <a:ahLst/>
            <a:cxnLst/>
            <a:rect l="l" t="t" r="r" b="b"/>
            <a:pathLst>
              <a:path w="1401407" h="480663">
                <a:moveTo>
                  <a:pt x="0" y="0"/>
                </a:moveTo>
                <a:lnTo>
                  <a:pt x="1401407" y="0"/>
                </a:lnTo>
                <a:lnTo>
                  <a:pt x="1401407" y="480663"/>
                </a:lnTo>
                <a:lnTo>
                  <a:pt x="0" y="480663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t="-92944" b="-98612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6488643" y="5785618"/>
            <a:ext cx="1308571" cy="477244"/>
          </a:xfrm>
          <a:custGeom>
            <a:avLst/>
            <a:gdLst/>
            <a:ahLst/>
            <a:cxnLst/>
            <a:rect l="l" t="t" r="r" b="b"/>
            <a:pathLst>
              <a:path w="1308571" h="477244">
                <a:moveTo>
                  <a:pt x="0" y="0"/>
                </a:moveTo>
                <a:lnTo>
                  <a:pt x="1308571" y="0"/>
                </a:lnTo>
                <a:lnTo>
                  <a:pt x="1308571" y="477243"/>
                </a:lnTo>
                <a:lnTo>
                  <a:pt x="0" y="477243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082358" y="6735641"/>
            <a:ext cx="1055812" cy="404353"/>
          </a:xfrm>
          <a:custGeom>
            <a:avLst/>
            <a:gdLst/>
            <a:ahLst/>
            <a:cxnLst/>
            <a:rect l="l" t="t" r="r" b="b"/>
            <a:pathLst>
              <a:path w="1055812" h="404353">
                <a:moveTo>
                  <a:pt x="0" y="0"/>
                </a:moveTo>
                <a:lnTo>
                  <a:pt x="1055812" y="0"/>
                </a:lnTo>
                <a:lnTo>
                  <a:pt x="1055812" y="404354"/>
                </a:lnTo>
                <a:lnTo>
                  <a:pt x="0" y="404354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4733304" y="5164843"/>
            <a:ext cx="714962" cy="714962"/>
          </a:xfrm>
          <a:custGeom>
            <a:avLst/>
            <a:gdLst/>
            <a:ahLst/>
            <a:cxnLst/>
            <a:rect l="l" t="t" r="r" b="b"/>
            <a:pathLst>
              <a:path w="714962" h="714962">
                <a:moveTo>
                  <a:pt x="0" y="0"/>
                </a:moveTo>
                <a:lnTo>
                  <a:pt x="714963" y="0"/>
                </a:lnTo>
                <a:lnTo>
                  <a:pt x="714963" y="714962"/>
                </a:lnTo>
                <a:lnTo>
                  <a:pt x="0" y="714962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6406236" y="6444810"/>
            <a:ext cx="1441209" cy="269723"/>
          </a:xfrm>
          <a:custGeom>
            <a:avLst/>
            <a:gdLst/>
            <a:ahLst/>
            <a:cxnLst/>
            <a:rect l="l" t="t" r="r" b="b"/>
            <a:pathLst>
              <a:path w="1441209" h="269723">
                <a:moveTo>
                  <a:pt x="0" y="0"/>
                </a:moveTo>
                <a:lnTo>
                  <a:pt x="1441209" y="0"/>
                </a:lnTo>
                <a:lnTo>
                  <a:pt x="1441209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5531778" y="5161269"/>
            <a:ext cx="712425" cy="712425"/>
          </a:xfrm>
          <a:custGeom>
            <a:avLst/>
            <a:gdLst/>
            <a:ahLst/>
            <a:cxnLst/>
            <a:rect l="l" t="t" r="r" b="b"/>
            <a:pathLst>
              <a:path w="712425" h="712425">
                <a:moveTo>
                  <a:pt x="0" y="0"/>
                </a:moveTo>
                <a:lnTo>
                  <a:pt x="712425" y="0"/>
                </a:lnTo>
                <a:lnTo>
                  <a:pt x="712425" y="712425"/>
                </a:lnTo>
                <a:lnTo>
                  <a:pt x="0" y="712425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7029603" y="7285796"/>
            <a:ext cx="876063" cy="364078"/>
          </a:xfrm>
          <a:custGeom>
            <a:avLst/>
            <a:gdLst/>
            <a:ahLst/>
            <a:cxnLst/>
            <a:rect l="l" t="t" r="r" b="b"/>
            <a:pathLst>
              <a:path w="876063" h="364078">
                <a:moveTo>
                  <a:pt x="0" y="0"/>
                </a:moveTo>
                <a:lnTo>
                  <a:pt x="876063" y="0"/>
                </a:lnTo>
                <a:lnTo>
                  <a:pt x="876063" y="364078"/>
                </a:lnTo>
                <a:lnTo>
                  <a:pt x="0" y="364078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4544422" y="3892603"/>
            <a:ext cx="1616639" cy="328808"/>
          </a:xfrm>
          <a:custGeom>
            <a:avLst/>
            <a:gdLst/>
            <a:ahLst/>
            <a:cxnLst/>
            <a:rect l="l" t="t" r="r" b="b"/>
            <a:pathLst>
              <a:path w="1616639" h="328808">
                <a:moveTo>
                  <a:pt x="0" y="0"/>
                </a:moveTo>
                <a:lnTo>
                  <a:pt x="1616640" y="0"/>
                </a:lnTo>
                <a:lnTo>
                  <a:pt x="1616640" y="328808"/>
                </a:lnTo>
                <a:lnTo>
                  <a:pt x="0" y="328808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6319193" y="4324146"/>
            <a:ext cx="1478022" cy="402801"/>
          </a:xfrm>
          <a:custGeom>
            <a:avLst/>
            <a:gdLst/>
            <a:ahLst/>
            <a:cxnLst/>
            <a:rect l="l" t="t" r="r" b="b"/>
            <a:pathLst>
              <a:path w="1478022" h="402801">
                <a:moveTo>
                  <a:pt x="0" y="0"/>
                </a:moveTo>
                <a:lnTo>
                  <a:pt x="1478021" y="0"/>
                </a:lnTo>
                <a:lnTo>
                  <a:pt x="1478021" y="402801"/>
                </a:lnTo>
                <a:lnTo>
                  <a:pt x="0" y="402801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4705534" y="5935691"/>
            <a:ext cx="1524483" cy="386984"/>
          </a:xfrm>
          <a:custGeom>
            <a:avLst/>
            <a:gdLst/>
            <a:ahLst/>
            <a:cxnLst/>
            <a:rect l="l" t="t" r="r" b="b"/>
            <a:pathLst>
              <a:path w="1524483" h="386984">
                <a:moveTo>
                  <a:pt x="0" y="0"/>
                </a:moveTo>
                <a:lnTo>
                  <a:pt x="1524483" y="0"/>
                </a:lnTo>
                <a:lnTo>
                  <a:pt x="1524483" y="386985"/>
                </a:lnTo>
                <a:lnTo>
                  <a:pt x="0" y="386985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0215297" y="6722108"/>
            <a:ext cx="892836" cy="502563"/>
          </a:xfrm>
          <a:custGeom>
            <a:avLst/>
            <a:gdLst/>
            <a:ahLst/>
            <a:cxnLst/>
            <a:rect l="l" t="t" r="r" b="b"/>
            <a:pathLst>
              <a:path w="892836" h="502563">
                <a:moveTo>
                  <a:pt x="0" y="0"/>
                </a:moveTo>
                <a:lnTo>
                  <a:pt x="892836" y="0"/>
                </a:lnTo>
                <a:lnTo>
                  <a:pt x="892836" y="502563"/>
                </a:lnTo>
                <a:lnTo>
                  <a:pt x="0" y="502563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4648811" y="6391372"/>
            <a:ext cx="1671349" cy="305655"/>
          </a:xfrm>
          <a:custGeom>
            <a:avLst/>
            <a:gdLst/>
            <a:ahLst/>
            <a:cxnLst/>
            <a:rect l="l" t="t" r="r" b="b"/>
            <a:pathLst>
              <a:path w="1671349" h="305655">
                <a:moveTo>
                  <a:pt x="0" y="0"/>
                </a:moveTo>
                <a:lnTo>
                  <a:pt x="1671350" y="0"/>
                </a:lnTo>
                <a:lnTo>
                  <a:pt x="1671350" y="305655"/>
                </a:lnTo>
                <a:lnTo>
                  <a:pt x="0" y="305655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3408205" y="4159852"/>
            <a:ext cx="1163296" cy="1163296"/>
          </a:xfrm>
          <a:custGeom>
            <a:avLst/>
            <a:gdLst/>
            <a:ahLst/>
            <a:cxnLst/>
            <a:rect l="l" t="t" r="r" b="b"/>
            <a:pathLst>
              <a:path w="1163296" h="1163296">
                <a:moveTo>
                  <a:pt x="0" y="0"/>
                </a:moveTo>
                <a:lnTo>
                  <a:pt x="1163296" y="0"/>
                </a:lnTo>
                <a:lnTo>
                  <a:pt x="1163296" y="1163296"/>
                </a:lnTo>
                <a:lnTo>
                  <a:pt x="0" y="1163296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4576372" y="7292790"/>
            <a:ext cx="2353545" cy="350090"/>
          </a:xfrm>
          <a:custGeom>
            <a:avLst/>
            <a:gdLst/>
            <a:ahLst/>
            <a:cxnLst/>
            <a:rect l="l" t="t" r="r" b="b"/>
            <a:pathLst>
              <a:path w="2353545" h="350090">
                <a:moveTo>
                  <a:pt x="0" y="0"/>
                </a:moveTo>
                <a:lnTo>
                  <a:pt x="2353545" y="0"/>
                </a:lnTo>
                <a:lnTo>
                  <a:pt x="2353545" y="350090"/>
                </a:lnTo>
                <a:lnTo>
                  <a:pt x="0" y="350090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1159395" y="4384209"/>
            <a:ext cx="1107425" cy="780634"/>
          </a:xfrm>
          <a:custGeom>
            <a:avLst/>
            <a:gdLst/>
            <a:ahLst/>
            <a:cxnLst/>
            <a:rect l="l" t="t" r="r" b="b"/>
            <a:pathLst>
              <a:path w="1107425" h="780634">
                <a:moveTo>
                  <a:pt x="0" y="0"/>
                </a:moveTo>
                <a:lnTo>
                  <a:pt x="1107425" y="0"/>
                </a:lnTo>
                <a:lnTo>
                  <a:pt x="1107425" y="780634"/>
                </a:lnTo>
                <a:lnTo>
                  <a:pt x="0" y="780634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 l="-8995" t="-25521" r="-2811" b="-33089"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1812794" y="7253363"/>
            <a:ext cx="1162798" cy="428943"/>
          </a:xfrm>
          <a:custGeom>
            <a:avLst/>
            <a:gdLst/>
            <a:ahLst/>
            <a:cxnLst/>
            <a:rect l="l" t="t" r="r" b="b"/>
            <a:pathLst>
              <a:path w="1162798" h="428943">
                <a:moveTo>
                  <a:pt x="0" y="0"/>
                </a:moveTo>
                <a:lnTo>
                  <a:pt x="1162798" y="0"/>
                </a:lnTo>
                <a:lnTo>
                  <a:pt x="1162798" y="428944"/>
                </a:lnTo>
                <a:lnTo>
                  <a:pt x="0" y="428944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2212512" y="3860492"/>
            <a:ext cx="2227135" cy="360919"/>
          </a:xfrm>
          <a:custGeom>
            <a:avLst/>
            <a:gdLst/>
            <a:ahLst/>
            <a:cxnLst/>
            <a:rect l="l" t="t" r="r" b="b"/>
            <a:pathLst>
              <a:path w="2227135" h="360919">
                <a:moveTo>
                  <a:pt x="0" y="0"/>
                </a:moveTo>
                <a:lnTo>
                  <a:pt x="2227135" y="0"/>
                </a:lnTo>
                <a:lnTo>
                  <a:pt x="2227135" y="360919"/>
                </a:lnTo>
                <a:lnTo>
                  <a:pt x="0" y="360919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9988215" y="4303268"/>
            <a:ext cx="1135818" cy="544178"/>
          </a:xfrm>
          <a:custGeom>
            <a:avLst/>
            <a:gdLst/>
            <a:ahLst/>
            <a:cxnLst/>
            <a:rect l="l" t="t" r="r" b="b"/>
            <a:pathLst>
              <a:path w="1135818" h="544178">
                <a:moveTo>
                  <a:pt x="0" y="0"/>
                </a:moveTo>
                <a:lnTo>
                  <a:pt x="1135818" y="0"/>
                </a:lnTo>
                <a:lnTo>
                  <a:pt x="1135818" y="544178"/>
                </a:lnTo>
                <a:lnTo>
                  <a:pt x="0" y="544178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 t="-6791" b="-6791"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11316905" y="6601456"/>
            <a:ext cx="1511566" cy="568822"/>
          </a:xfrm>
          <a:custGeom>
            <a:avLst/>
            <a:gdLst/>
            <a:ahLst/>
            <a:cxnLst/>
            <a:rect l="l" t="t" r="r" b="b"/>
            <a:pathLst>
              <a:path w="1511566" h="568822">
                <a:moveTo>
                  <a:pt x="0" y="0"/>
                </a:moveTo>
                <a:lnTo>
                  <a:pt x="1511567" y="0"/>
                </a:lnTo>
                <a:lnTo>
                  <a:pt x="1511567" y="568822"/>
                </a:lnTo>
                <a:lnTo>
                  <a:pt x="0" y="568822"/>
                </a:lnTo>
                <a:lnTo>
                  <a:pt x="0" y="0"/>
                </a:lnTo>
                <a:close/>
              </a:path>
            </a:pathLst>
          </a:custGeom>
          <a:blipFill>
            <a:blip r:embed="rId45"/>
            <a:stretch>
              <a:fillRect l="-6676" t="-8870" r="-5007" b="-12410"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0146371" y="3828880"/>
            <a:ext cx="2037229" cy="389620"/>
          </a:xfrm>
          <a:custGeom>
            <a:avLst/>
            <a:gdLst/>
            <a:ahLst/>
            <a:cxnLst/>
            <a:rect l="l" t="t" r="r" b="b"/>
            <a:pathLst>
              <a:path w="2037229" h="389620">
                <a:moveTo>
                  <a:pt x="0" y="0"/>
                </a:moveTo>
                <a:lnTo>
                  <a:pt x="2037229" y="0"/>
                </a:lnTo>
                <a:lnTo>
                  <a:pt x="2037229" y="389620"/>
                </a:lnTo>
                <a:lnTo>
                  <a:pt x="0" y="389620"/>
                </a:lnTo>
                <a:lnTo>
                  <a:pt x="0" y="0"/>
                </a:lnTo>
                <a:close/>
              </a:path>
            </a:pathLst>
          </a:custGeom>
          <a:blipFill>
            <a:blip r:embed="rId46"/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6212517" y="3755929"/>
            <a:ext cx="681755" cy="676511"/>
          </a:xfrm>
          <a:custGeom>
            <a:avLst/>
            <a:gdLst/>
            <a:ahLst/>
            <a:cxnLst/>
            <a:rect l="l" t="t" r="r" b="b"/>
            <a:pathLst>
              <a:path w="681755" h="676511">
                <a:moveTo>
                  <a:pt x="0" y="0"/>
                </a:moveTo>
                <a:lnTo>
                  <a:pt x="681755" y="0"/>
                </a:lnTo>
                <a:lnTo>
                  <a:pt x="681755" y="676510"/>
                </a:lnTo>
                <a:lnTo>
                  <a:pt x="0" y="676510"/>
                </a:lnTo>
                <a:lnTo>
                  <a:pt x="0" y="0"/>
                </a:lnTo>
                <a:close/>
              </a:path>
            </a:pathLst>
          </a:custGeom>
          <a:blipFill>
            <a:blip r:embed="rId47"/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16998443" y="3913648"/>
            <a:ext cx="677311" cy="403161"/>
          </a:xfrm>
          <a:custGeom>
            <a:avLst/>
            <a:gdLst/>
            <a:ahLst/>
            <a:cxnLst/>
            <a:rect l="l" t="t" r="r" b="b"/>
            <a:pathLst>
              <a:path w="677311" h="403161">
                <a:moveTo>
                  <a:pt x="0" y="0"/>
                </a:moveTo>
                <a:lnTo>
                  <a:pt x="677311" y="0"/>
                </a:lnTo>
                <a:lnTo>
                  <a:pt x="677311" y="403162"/>
                </a:lnTo>
                <a:lnTo>
                  <a:pt x="0" y="403162"/>
                </a:lnTo>
                <a:lnTo>
                  <a:pt x="0" y="0"/>
                </a:lnTo>
                <a:close/>
              </a:path>
            </a:pathLst>
          </a:custGeom>
          <a:blipFill>
            <a:blip r:embed="rId48"/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10146371" y="7240518"/>
            <a:ext cx="1566737" cy="454633"/>
          </a:xfrm>
          <a:custGeom>
            <a:avLst/>
            <a:gdLst/>
            <a:ahLst/>
            <a:cxnLst/>
            <a:rect l="l" t="t" r="r" b="b"/>
            <a:pathLst>
              <a:path w="1566737" h="454633">
                <a:moveTo>
                  <a:pt x="0" y="0"/>
                </a:moveTo>
                <a:lnTo>
                  <a:pt x="1566737" y="0"/>
                </a:lnTo>
                <a:lnTo>
                  <a:pt x="1566737" y="454634"/>
                </a:lnTo>
                <a:lnTo>
                  <a:pt x="0" y="454634"/>
                </a:lnTo>
                <a:lnTo>
                  <a:pt x="0" y="0"/>
                </a:lnTo>
                <a:close/>
              </a:path>
            </a:pathLst>
          </a:custGeom>
          <a:blipFill>
            <a:blip r:embed="rId49"/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13009286" y="5212453"/>
            <a:ext cx="1550522" cy="487439"/>
          </a:xfrm>
          <a:custGeom>
            <a:avLst/>
            <a:gdLst/>
            <a:ahLst/>
            <a:cxnLst/>
            <a:rect l="l" t="t" r="r" b="b"/>
            <a:pathLst>
              <a:path w="1550522" h="487439">
                <a:moveTo>
                  <a:pt x="0" y="0"/>
                </a:moveTo>
                <a:lnTo>
                  <a:pt x="1550521" y="0"/>
                </a:lnTo>
                <a:lnTo>
                  <a:pt x="1550521" y="487440"/>
                </a:lnTo>
                <a:lnTo>
                  <a:pt x="0" y="487440"/>
                </a:lnTo>
                <a:lnTo>
                  <a:pt x="0" y="0"/>
                </a:lnTo>
                <a:close/>
              </a:path>
            </a:pathLst>
          </a:custGeom>
          <a:blipFill>
            <a:blip r:embed="rId50"/>
            <a:stretch>
              <a:fillRect/>
            </a:stretch>
          </a:blipFill>
        </p:spPr>
      </p:sp>
      <p:sp>
        <p:nvSpPr>
          <p:cNvPr id="54" name="TextBox 54"/>
          <p:cNvSpPr txBox="1"/>
          <p:nvPr/>
        </p:nvSpPr>
        <p:spPr>
          <a:xfrm>
            <a:off x="10084035" y="7843876"/>
            <a:ext cx="7534711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i="1" spc="40">
                <a:solidFill>
                  <a:srgbClr val="000000"/>
                </a:solidFill>
                <a:latin typeface="Sarabun Italics"/>
                <a:ea typeface="Sarabun Italics"/>
                <a:cs typeface="Sarabun Italics"/>
                <a:sym typeface="Sarabun Italics"/>
              </a:rPr>
              <a:t>Shariah advisor to more than </a:t>
            </a:r>
            <a:r>
              <a:rPr lang="en-US" sz="2000" b="1" i="1" spc="40">
                <a:solidFill>
                  <a:srgbClr val="000000"/>
                </a:solidFill>
                <a:latin typeface="Sarabun Bold Italics"/>
                <a:ea typeface="Sarabun Bold Italics"/>
                <a:cs typeface="Sarabun Bold Italics"/>
                <a:sym typeface="Sarabun Bold Italics"/>
              </a:rPr>
              <a:t>70% of RMOs in Malaysia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899663" y="3757254"/>
            <a:ext cx="3450239" cy="805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8"/>
              </a:lnSpc>
            </a:pPr>
            <a:r>
              <a:rPr lang="en-US" sz="2400" b="1">
                <a:solidFill>
                  <a:srgbClr val="EF8624"/>
                </a:solidFill>
                <a:latin typeface="Sarabun Ultra-Bold"/>
                <a:ea typeface="Sarabun Ultra-Bold"/>
                <a:cs typeface="Sarabun Ultra-Bold"/>
                <a:sym typeface="Sarabun Ultra-Bold"/>
              </a:rPr>
              <a:t>Registered</a:t>
            </a:r>
          </a:p>
          <a:p>
            <a:pPr marL="0" lvl="0" indent="0" algn="l">
              <a:lnSpc>
                <a:spcPts val="3288"/>
              </a:lnSpc>
            </a:pPr>
            <a:r>
              <a:rPr lang="en-US" sz="2400" b="1">
                <a:solidFill>
                  <a:srgbClr val="EF8624"/>
                </a:solidFill>
                <a:latin typeface="Sarabun Ultra-Bold"/>
                <a:ea typeface="Sarabun Ultra-Bold"/>
                <a:cs typeface="Sarabun Ultra-Bold"/>
                <a:sym typeface="Sarabun Ultra-Bold"/>
              </a:rPr>
              <a:t>Shariah Advisor for: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877257" y="741614"/>
            <a:ext cx="8979303" cy="1103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95"/>
              </a:lnSpc>
            </a:pPr>
            <a:r>
              <a:rPr lang="en-US" sz="8799" b="1">
                <a:solidFill>
                  <a:srgbClr val="012661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About </a:t>
            </a:r>
            <a:r>
              <a:rPr lang="en-US" sz="8799" b="1">
                <a:solidFill>
                  <a:srgbClr val="527EAB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Masryef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3979620" y="9627511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6F9ED2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0084028" y="2079225"/>
            <a:ext cx="6643008" cy="1208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799" b="1">
                <a:solidFill>
                  <a:srgbClr val="2B3425"/>
                </a:solidFill>
                <a:latin typeface="Sarabun Bold"/>
                <a:ea typeface="Sarabun Bold"/>
                <a:cs typeface="Sarabun Bold"/>
                <a:sym typeface="Sarabun Bold"/>
              </a:rPr>
              <a:t>Masryef has handled over</a:t>
            </a:r>
            <a:r>
              <a:rPr lang="en-US" sz="2799" b="1">
                <a:solidFill>
                  <a:srgbClr val="EF8624"/>
                </a:solidFill>
                <a:latin typeface="Sarabun Bold"/>
                <a:ea typeface="Sarabun Bold"/>
                <a:cs typeface="Sarabun Bold"/>
                <a:sym typeface="Sarabun Bold"/>
              </a:rPr>
              <a:t> +100 project</a:t>
            </a:r>
            <a:r>
              <a:rPr lang="en-US" sz="2799" b="1">
                <a:solidFill>
                  <a:srgbClr val="2B3425"/>
                </a:solidFill>
                <a:latin typeface="Sarabun Bold"/>
                <a:ea typeface="Sarabun Bold"/>
                <a:cs typeface="Sarabun Bold"/>
                <a:sym typeface="Sarabun Bold"/>
              </a:rPr>
              <a:t> involving global clients and various Islamic finance products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8270525" y="8481235"/>
            <a:ext cx="9348220" cy="1127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44"/>
              </a:lnSpc>
            </a:pPr>
            <a:r>
              <a:rPr lang="en-US" sz="3246" spc="64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Awarded for </a:t>
            </a:r>
            <a:r>
              <a:rPr lang="en-US" sz="3246" b="1" i="1" spc="64">
                <a:solidFill>
                  <a:srgbClr val="EF8624"/>
                </a:solidFill>
                <a:latin typeface="Sarabun Bold Italics"/>
                <a:ea typeface="Sarabun Bold Italics"/>
                <a:cs typeface="Sarabun Bold Italics"/>
                <a:sym typeface="Sarabun Bold Italics"/>
              </a:rPr>
              <a:t>Best Islamic Finance Consultancy</a:t>
            </a:r>
            <a:r>
              <a:rPr lang="en-US" sz="3246" spc="64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Firm at the IFN 2024 Awards.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4939133" y="7491187"/>
            <a:ext cx="4486319" cy="395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88"/>
              </a:lnSpc>
              <a:spcBef>
                <a:spcPct val="0"/>
              </a:spcBef>
            </a:pPr>
            <a:r>
              <a:rPr lang="en-US" sz="2400" b="1" i="1" u="none" strike="noStrike">
                <a:solidFill>
                  <a:srgbClr val="EF8624"/>
                </a:solidFill>
                <a:latin typeface="Sarabun Ultra-Bold Italics"/>
                <a:ea typeface="Sarabun Ultra-Bold Italics"/>
                <a:cs typeface="Sarabun Ultra-Bold Italics"/>
                <a:sym typeface="Sarabun Ultra-Bold Italics"/>
              </a:rPr>
              <a:t>Operate for +6 years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968">
            <a:off x="-1555328" y="-4899623"/>
            <a:ext cx="20086246" cy="20086246"/>
          </a:xfrm>
          <a:custGeom>
            <a:avLst/>
            <a:gdLst/>
            <a:ahLst/>
            <a:cxnLst/>
            <a:rect l="l" t="t" r="r" b="b"/>
            <a:pathLst>
              <a:path w="20086246" h="20086246">
                <a:moveTo>
                  <a:pt x="0" y="0"/>
                </a:moveTo>
                <a:lnTo>
                  <a:pt x="20086245" y="0"/>
                </a:lnTo>
                <a:lnTo>
                  <a:pt x="20086245" y="20086246"/>
                </a:lnTo>
                <a:lnTo>
                  <a:pt x="0" y="2008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979620" y="9627511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6F9ED2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19975" y="1061172"/>
            <a:ext cx="12899024" cy="81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b="1">
                <a:solidFill>
                  <a:srgbClr val="012661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Key Takeways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8176" y="9950599"/>
            <a:ext cx="5289839" cy="209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5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ICD - LSEG ISLAMIC FINANCE DEVELOPMENT REPORT 2023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627211"/>
            <a:ext cx="943868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8000" b="1">
                <a:solidFill>
                  <a:srgbClr val="EF8624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65182" y="2627211"/>
            <a:ext cx="1196795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8000" b="1">
                <a:solidFill>
                  <a:srgbClr val="EF8624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04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343474"/>
            <a:ext cx="1163389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8000" b="1">
                <a:solidFill>
                  <a:srgbClr val="EF8624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02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65182" y="5343474"/>
            <a:ext cx="1170384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8000" b="1">
                <a:solidFill>
                  <a:srgbClr val="EF8624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05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12717" y="2311105"/>
            <a:ext cx="6410101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Technology expands access to underserved markets.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49199" y="2311105"/>
            <a:ext cx="6410101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 u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Technology fosters seamless connections between users and investors.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12717" y="5027368"/>
            <a:ext cx="6410101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 u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Technology drives innovative value creation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849199" y="5027368"/>
            <a:ext cx="6410101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 u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Technology strengthens risk management processes.</a:t>
            </a:r>
          </a:p>
        </p:txBody>
      </p:sp>
      <p:sp>
        <p:nvSpPr>
          <p:cNvPr id="15" name="AutoShape 15"/>
          <p:cNvSpPr/>
          <p:nvPr/>
        </p:nvSpPr>
        <p:spPr>
          <a:xfrm>
            <a:off x="1028700" y="4526719"/>
            <a:ext cx="16230600" cy="0"/>
          </a:xfrm>
          <a:prstGeom prst="line">
            <a:avLst/>
          </a:prstGeom>
          <a:ln w="19050" cap="rnd">
            <a:solidFill>
              <a:srgbClr val="6F9ED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TextBox 16"/>
          <p:cNvSpPr txBox="1"/>
          <p:nvPr/>
        </p:nvSpPr>
        <p:spPr>
          <a:xfrm>
            <a:off x="1028700" y="7623605"/>
            <a:ext cx="1167354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8000" b="1">
                <a:solidFill>
                  <a:srgbClr val="EF8624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03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65182" y="7623605"/>
            <a:ext cx="1184672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8000" b="1">
                <a:solidFill>
                  <a:srgbClr val="EF8624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06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12717" y="7307499"/>
            <a:ext cx="6410101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 u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Technology fosters seamless connections between users and investors.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849199" y="7307499"/>
            <a:ext cx="6410101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 u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Technology powers instant, round-the-clock transactions.</a:t>
            </a:r>
          </a:p>
        </p:txBody>
      </p:sp>
      <p:sp>
        <p:nvSpPr>
          <p:cNvPr id="20" name="AutoShape 20"/>
          <p:cNvSpPr/>
          <p:nvPr/>
        </p:nvSpPr>
        <p:spPr>
          <a:xfrm>
            <a:off x="1028700" y="7000747"/>
            <a:ext cx="16230600" cy="0"/>
          </a:xfrm>
          <a:prstGeom prst="line">
            <a:avLst/>
          </a:prstGeom>
          <a:ln w="19050" cap="rnd">
            <a:solidFill>
              <a:srgbClr val="6F9ED2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416" y="-440267"/>
            <a:ext cx="18454831" cy="13841123"/>
          </a:xfrm>
          <a:custGeom>
            <a:avLst/>
            <a:gdLst/>
            <a:ahLst/>
            <a:cxnLst/>
            <a:rect l="l" t="t" r="r" b="b"/>
            <a:pathLst>
              <a:path w="18454831" h="13841123">
                <a:moveTo>
                  <a:pt x="0" y="0"/>
                </a:moveTo>
                <a:lnTo>
                  <a:pt x="18454832" y="0"/>
                </a:lnTo>
                <a:lnTo>
                  <a:pt x="18454832" y="13841124"/>
                </a:lnTo>
                <a:lnTo>
                  <a:pt x="0" y="13841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770431">
            <a:off x="-1890381" y="-385840"/>
            <a:ext cx="21345681" cy="21345681"/>
          </a:xfrm>
          <a:custGeom>
            <a:avLst/>
            <a:gdLst/>
            <a:ahLst/>
            <a:cxnLst/>
            <a:rect l="l" t="t" r="r" b="b"/>
            <a:pathLst>
              <a:path w="21345681" h="21345681">
                <a:moveTo>
                  <a:pt x="0" y="0"/>
                </a:moveTo>
                <a:lnTo>
                  <a:pt x="21345681" y="0"/>
                </a:lnTo>
                <a:lnTo>
                  <a:pt x="21345681" y="21345680"/>
                </a:lnTo>
                <a:lnTo>
                  <a:pt x="0" y="21345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61326" y="572497"/>
            <a:ext cx="1942174" cy="983076"/>
          </a:xfrm>
          <a:custGeom>
            <a:avLst/>
            <a:gdLst/>
            <a:ahLst/>
            <a:cxnLst/>
            <a:rect l="l" t="t" r="r" b="b"/>
            <a:pathLst>
              <a:path w="1942174" h="983076">
                <a:moveTo>
                  <a:pt x="0" y="0"/>
                </a:moveTo>
                <a:lnTo>
                  <a:pt x="1942174" y="0"/>
                </a:lnTo>
                <a:lnTo>
                  <a:pt x="1942174" y="983075"/>
                </a:lnTo>
                <a:lnTo>
                  <a:pt x="0" y="98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79620" y="9627511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FDFDFD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92967" y="4436534"/>
            <a:ext cx="13702066" cy="1442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116"/>
              </a:lnSpc>
            </a:pPr>
            <a:r>
              <a:rPr lang="en-US" sz="9666" b="1">
                <a:solidFill>
                  <a:srgbClr val="FDFDFD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Thank You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4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92714" y="840961"/>
            <a:ext cx="2302572" cy="1276036"/>
          </a:xfrm>
          <a:custGeom>
            <a:avLst/>
            <a:gdLst/>
            <a:ahLst/>
            <a:cxnLst/>
            <a:rect l="l" t="t" r="r" b="b"/>
            <a:pathLst>
              <a:path w="2302572" h="1276036">
                <a:moveTo>
                  <a:pt x="0" y="0"/>
                </a:moveTo>
                <a:lnTo>
                  <a:pt x="2302572" y="0"/>
                </a:lnTo>
                <a:lnTo>
                  <a:pt x="2302572" y="1276036"/>
                </a:lnTo>
                <a:lnTo>
                  <a:pt x="0" y="1276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719123" y="3490580"/>
            <a:ext cx="11540177" cy="4976113"/>
            <a:chOff x="0" y="0"/>
            <a:chExt cx="15386902" cy="6634818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386902" cy="6634818"/>
              <a:chOff x="0" y="0"/>
              <a:chExt cx="1341871" cy="57861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341871" cy="578614"/>
              </a:xfrm>
              <a:custGeom>
                <a:avLst/>
                <a:gdLst/>
                <a:ahLst/>
                <a:cxnLst/>
                <a:rect l="l" t="t" r="r" b="b"/>
                <a:pathLst>
                  <a:path w="1341871" h="578614">
                    <a:moveTo>
                      <a:pt x="29518" y="0"/>
                    </a:moveTo>
                    <a:lnTo>
                      <a:pt x="1312353" y="0"/>
                    </a:lnTo>
                    <a:cubicBezTo>
                      <a:pt x="1328656" y="0"/>
                      <a:pt x="1341871" y="13216"/>
                      <a:pt x="1341871" y="29518"/>
                    </a:cubicBezTo>
                    <a:lnTo>
                      <a:pt x="1341871" y="549096"/>
                    </a:lnTo>
                    <a:cubicBezTo>
                      <a:pt x="1341871" y="565398"/>
                      <a:pt x="1328656" y="578614"/>
                      <a:pt x="1312353" y="578614"/>
                    </a:cubicBezTo>
                    <a:lnTo>
                      <a:pt x="29518" y="578614"/>
                    </a:lnTo>
                    <a:cubicBezTo>
                      <a:pt x="13216" y="578614"/>
                      <a:pt x="0" y="565398"/>
                      <a:pt x="0" y="549096"/>
                    </a:cubicBezTo>
                    <a:lnTo>
                      <a:pt x="0" y="29518"/>
                    </a:lnTo>
                    <a:cubicBezTo>
                      <a:pt x="0" y="13216"/>
                      <a:pt x="13216" y="0"/>
                      <a:pt x="2951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1341871" cy="626239"/>
              </a:xfrm>
              <a:prstGeom prst="rect">
                <a:avLst/>
              </a:prstGeom>
            </p:spPr>
            <p:txBody>
              <a:bodyPr lIns="122550" tIns="122550" rIns="122550" bIns="122550" rtlCol="0" anchor="ctr"/>
              <a:lstStyle/>
              <a:p>
                <a:pPr algn="ctr">
                  <a:lnSpc>
                    <a:spcPts val="3261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696675" y="450114"/>
              <a:ext cx="13993553" cy="5734590"/>
            </a:xfrm>
            <a:custGeom>
              <a:avLst/>
              <a:gdLst/>
              <a:ahLst/>
              <a:cxnLst/>
              <a:rect l="l" t="t" r="r" b="b"/>
              <a:pathLst>
                <a:path w="13993553" h="5734590">
                  <a:moveTo>
                    <a:pt x="0" y="0"/>
                  </a:moveTo>
                  <a:lnTo>
                    <a:pt x="13993553" y="0"/>
                  </a:lnTo>
                  <a:lnTo>
                    <a:pt x="13993553" y="5734590"/>
                  </a:lnTo>
                  <a:lnTo>
                    <a:pt x="0" y="5734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970" t="-643" r="-7881" b="-7054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20849" y="724932"/>
              <a:ext cx="11197217" cy="3806373"/>
            </a:xfrm>
            <a:custGeom>
              <a:avLst/>
              <a:gdLst/>
              <a:ahLst/>
              <a:cxnLst/>
              <a:rect l="l" t="t" r="r" b="b"/>
              <a:pathLst>
                <a:path w="11197217" h="3806373">
                  <a:moveTo>
                    <a:pt x="0" y="0"/>
                  </a:moveTo>
                  <a:lnTo>
                    <a:pt x="11197217" y="0"/>
                  </a:lnTo>
                  <a:lnTo>
                    <a:pt x="11197217" y="3806373"/>
                  </a:lnTo>
                  <a:lnTo>
                    <a:pt x="0" y="3806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221" t="-9297" r="-63145" b="-89693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8297323" y="7324073"/>
            <a:ext cx="2475524" cy="1559580"/>
          </a:xfrm>
          <a:custGeom>
            <a:avLst/>
            <a:gdLst/>
            <a:ahLst/>
            <a:cxnLst/>
            <a:rect l="l" t="t" r="r" b="b"/>
            <a:pathLst>
              <a:path w="2475524" h="1559580">
                <a:moveTo>
                  <a:pt x="0" y="0"/>
                </a:moveTo>
                <a:lnTo>
                  <a:pt x="2475524" y="0"/>
                </a:lnTo>
                <a:lnTo>
                  <a:pt x="2475524" y="1559581"/>
                </a:lnTo>
                <a:lnTo>
                  <a:pt x="0" y="1559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5460735"/>
            <a:ext cx="4296185" cy="1131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2"/>
              </a:lnSpc>
            </a:pPr>
            <a:r>
              <a:rPr lang="en-US" sz="4423" b="1">
                <a:solidFill>
                  <a:srgbClr val="FFFFFF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Connect with us</a:t>
            </a:r>
          </a:p>
          <a:p>
            <a:pPr algn="l">
              <a:lnSpc>
                <a:spcPts val="4202"/>
              </a:lnSpc>
            </a:pPr>
            <a:r>
              <a:rPr lang="en-US" sz="4423" b="1">
                <a:solidFill>
                  <a:srgbClr val="FFFFFF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on Linkedin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3770" y="8836029"/>
            <a:ext cx="5644026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39A2E"/>
                </a:solidFill>
                <a:latin typeface="Sarabun Bold"/>
                <a:ea typeface="Sarabun Bold"/>
                <a:cs typeface="Sarabun Bold"/>
                <a:sym typeface="Sarabun Bold"/>
              </a:rPr>
              <a:t>Masryef Advisory Sdn Bhd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u="sng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  <a:hlinkClick r:id="rId7" tooltip="http://www.masryef.com"/>
              </a:rPr>
              <a:t>www.masryef.com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2783">
            <a:off x="-381938" y="-8613903"/>
            <a:ext cx="19051875" cy="19051875"/>
          </a:xfrm>
          <a:custGeom>
            <a:avLst/>
            <a:gdLst/>
            <a:ahLst/>
            <a:cxnLst/>
            <a:rect l="l" t="t" r="r" b="b"/>
            <a:pathLst>
              <a:path w="19051875" h="19051875">
                <a:moveTo>
                  <a:pt x="0" y="0"/>
                </a:moveTo>
                <a:lnTo>
                  <a:pt x="19051876" y="0"/>
                </a:lnTo>
                <a:lnTo>
                  <a:pt x="19051876" y="19051875"/>
                </a:lnTo>
                <a:lnTo>
                  <a:pt x="0" y="190518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83169" y="5759638"/>
            <a:ext cx="4911918" cy="3090082"/>
            <a:chOff x="0" y="0"/>
            <a:chExt cx="4551002" cy="28630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1002" cy="2863030"/>
            </a:xfrm>
            <a:custGeom>
              <a:avLst/>
              <a:gdLst/>
              <a:ahLst/>
              <a:cxnLst/>
              <a:rect l="l" t="t" r="r" b="b"/>
              <a:pathLst>
                <a:path w="4551002" h="2863030">
                  <a:moveTo>
                    <a:pt x="78807" y="0"/>
                  </a:moveTo>
                  <a:lnTo>
                    <a:pt x="4472194" y="0"/>
                  </a:lnTo>
                  <a:cubicBezTo>
                    <a:pt x="4493096" y="0"/>
                    <a:pt x="4513140" y="8303"/>
                    <a:pt x="4527920" y="23082"/>
                  </a:cubicBezTo>
                  <a:cubicBezTo>
                    <a:pt x="4542699" y="37861"/>
                    <a:pt x="4551002" y="57906"/>
                    <a:pt x="4551002" y="78807"/>
                  </a:cubicBezTo>
                  <a:lnTo>
                    <a:pt x="4551002" y="2784223"/>
                  </a:lnTo>
                  <a:cubicBezTo>
                    <a:pt x="4551002" y="2805124"/>
                    <a:pt x="4542699" y="2825169"/>
                    <a:pt x="4527920" y="2839948"/>
                  </a:cubicBezTo>
                  <a:cubicBezTo>
                    <a:pt x="4513140" y="2854727"/>
                    <a:pt x="4493096" y="2863030"/>
                    <a:pt x="4472194" y="2863030"/>
                  </a:cubicBezTo>
                  <a:lnTo>
                    <a:pt x="78807" y="2863030"/>
                  </a:lnTo>
                  <a:cubicBezTo>
                    <a:pt x="57906" y="2863030"/>
                    <a:pt x="37861" y="2854727"/>
                    <a:pt x="23082" y="2839948"/>
                  </a:cubicBezTo>
                  <a:cubicBezTo>
                    <a:pt x="8303" y="2825169"/>
                    <a:pt x="0" y="2805124"/>
                    <a:pt x="0" y="2784223"/>
                  </a:cubicBezTo>
                  <a:lnTo>
                    <a:pt x="0" y="78807"/>
                  </a:lnTo>
                  <a:cubicBezTo>
                    <a:pt x="0" y="57906"/>
                    <a:pt x="8303" y="37861"/>
                    <a:pt x="23082" y="23082"/>
                  </a:cubicBezTo>
                  <a:cubicBezTo>
                    <a:pt x="37861" y="8303"/>
                    <a:pt x="57906" y="0"/>
                    <a:pt x="78807" y="0"/>
                  </a:cubicBezTo>
                  <a:close/>
                </a:path>
              </a:pathLst>
            </a:custGeom>
            <a:solidFill>
              <a:srgbClr val="D6E8FF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51002" cy="2901130"/>
            </a:xfrm>
            <a:prstGeom prst="rect">
              <a:avLst/>
            </a:prstGeom>
          </p:spPr>
          <p:txBody>
            <a:bodyPr lIns="19760" tIns="19760" rIns="19760" bIns="19760" rtlCol="0" anchor="t"/>
            <a:lstStyle/>
            <a:p>
              <a:pPr marL="0" lvl="0" indent="0" algn="l">
                <a:lnSpc>
                  <a:spcPts val="1470"/>
                </a:lnSpc>
                <a:spcBef>
                  <a:spcPct val="0"/>
                </a:spcBef>
              </a:pPr>
              <a:endParaRPr/>
            </a:p>
            <a:p>
              <a:pPr marL="0" lvl="0" indent="0" algn="l">
                <a:lnSpc>
                  <a:spcPts val="1470"/>
                </a:lnSpc>
                <a:spcBef>
                  <a:spcPct val="0"/>
                </a:spcBef>
              </a:pPr>
              <a:r>
                <a:rPr lang="en-US" sz="1050" u="none" strike="noStrike">
                  <a:solidFill>
                    <a:srgbClr val="000000"/>
                  </a:solidFill>
                  <a:latin typeface="Heading Now 71-78"/>
                  <a:ea typeface="Heading Now 71-78"/>
                  <a:cs typeface="Heading Now 71-78"/>
                  <a:sym typeface="Heading Now 71-78"/>
                </a:rPr>
                <a:t>    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547953" y="2607855"/>
            <a:ext cx="5294369" cy="2500201"/>
            <a:chOff x="0" y="0"/>
            <a:chExt cx="1146293" cy="5413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46293" cy="541323"/>
            </a:xfrm>
            <a:custGeom>
              <a:avLst/>
              <a:gdLst/>
              <a:ahLst/>
              <a:cxnLst/>
              <a:rect l="l" t="t" r="r" b="b"/>
              <a:pathLst>
                <a:path w="1146293" h="541323">
                  <a:moveTo>
                    <a:pt x="0" y="0"/>
                  </a:moveTo>
                  <a:lnTo>
                    <a:pt x="1146293" y="0"/>
                  </a:lnTo>
                  <a:lnTo>
                    <a:pt x="1146293" y="541323"/>
                  </a:lnTo>
                  <a:lnTo>
                    <a:pt x="0" y="5413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146293" cy="588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99149" y="2370258"/>
            <a:ext cx="4911918" cy="3090082"/>
            <a:chOff x="0" y="0"/>
            <a:chExt cx="4551002" cy="286303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51002" cy="2863030"/>
            </a:xfrm>
            <a:custGeom>
              <a:avLst/>
              <a:gdLst/>
              <a:ahLst/>
              <a:cxnLst/>
              <a:rect l="l" t="t" r="r" b="b"/>
              <a:pathLst>
                <a:path w="4551002" h="2863030">
                  <a:moveTo>
                    <a:pt x="78807" y="0"/>
                  </a:moveTo>
                  <a:lnTo>
                    <a:pt x="4472194" y="0"/>
                  </a:lnTo>
                  <a:cubicBezTo>
                    <a:pt x="4493096" y="0"/>
                    <a:pt x="4513140" y="8303"/>
                    <a:pt x="4527920" y="23082"/>
                  </a:cubicBezTo>
                  <a:cubicBezTo>
                    <a:pt x="4542699" y="37861"/>
                    <a:pt x="4551002" y="57906"/>
                    <a:pt x="4551002" y="78807"/>
                  </a:cubicBezTo>
                  <a:lnTo>
                    <a:pt x="4551002" y="2784223"/>
                  </a:lnTo>
                  <a:cubicBezTo>
                    <a:pt x="4551002" y="2805124"/>
                    <a:pt x="4542699" y="2825169"/>
                    <a:pt x="4527920" y="2839948"/>
                  </a:cubicBezTo>
                  <a:cubicBezTo>
                    <a:pt x="4513140" y="2854727"/>
                    <a:pt x="4493096" y="2863030"/>
                    <a:pt x="4472194" y="2863030"/>
                  </a:cubicBezTo>
                  <a:lnTo>
                    <a:pt x="78807" y="2863030"/>
                  </a:lnTo>
                  <a:cubicBezTo>
                    <a:pt x="57906" y="2863030"/>
                    <a:pt x="37861" y="2854727"/>
                    <a:pt x="23082" y="2839948"/>
                  </a:cubicBezTo>
                  <a:cubicBezTo>
                    <a:pt x="8303" y="2825169"/>
                    <a:pt x="0" y="2805124"/>
                    <a:pt x="0" y="2784223"/>
                  </a:cubicBezTo>
                  <a:lnTo>
                    <a:pt x="0" y="78807"/>
                  </a:lnTo>
                  <a:cubicBezTo>
                    <a:pt x="0" y="57906"/>
                    <a:pt x="8303" y="37861"/>
                    <a:pt x="23082" y="23082"/>
                  </a:cubicBezTo>
                  <a:cubicBezTo>
                    <a:pt x="37861" y="8303"/>
                    <a:pt x="57906" y="0"/>
                    <a:pt x="78807" y="0"/>
                  </a:cubicBezTo>
                  <a:close/>
                </a:path>
              </a:pathLst>
            </a:custGeom>
            <a:solidFill>
              <a:srgbClr val="D6E8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551002" cy="2901130"/>
            </a:xfrm>
            <a:prstGeom prst="rect">
              <a:avLst/>
            </a:prstGeom>
          </p:spPr>
          <p:txBody>
            <a:bodyPr lIns="19760" tIns="19760" rIns="19760" bIns="19760" rtlCol="0" anchor="t"/>
            <a:lstStyle/>
            <a:p>
              <a:pPr algn="l">
                <a:lnSpc>
                  <a:spcPts val="1470"/>
                </a:lnSpc>
              </a:pPr>
              <a:endParaRPr/>
            </a:p>
            <a:p>
              <a:pPr algn="l">
                <a:lnSpc>
                  <a:spcPts val="1470"/>
                </a:lnSpc>
              </a:pPr>
              <a:r>
                <a:rPr lang="en-US" sz="1050">
                  <a:solidFill>
                    <a:srgbClr val="373737"/>
                  </a:solidFill>
                  <a:latin typeface="Heading Now 71-78"/>
                  <a:ea typeface="Heading Now 71-78"/>
                  <a:cs typeface="Heading Now 71-78"/>
                  <a:sym typeface="Heading Now 71-78"/>
                </a:rPr>
                <a:t>   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847803" y="2370258"/>
            <a:ext cx="4911918" cy="3090082"/>
            <a:chOff x="0" y="0"/>
            <a:chExt cx="4551002" cy="28630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51002" cy="2863030"/>
            </a:xfrm>
            <a:custGeom>
              <a:avLst/>
              <a:gdLst/>
              <a:ahLst/>
              <a:cxnLst/>
              <a:rect l="l" t="t" r="r" b="b"/>
              <a:pathLst>
                <a:path w="4551002" h="2863030">
                  <a:moveTo>
                    <a:pt x="78807" y="0"/>
                  </a:moveTo>
                  <a:lnTo>
                    <a:pt x="4472194" y="0"/>
                  </a:lnTo>
                  <a:cubicBezTo>
                    <a:pt x="4493096" y="0"/>
                    <a:pt x="4513140" y="8303"/>
                    <a:pt x="4527920" y="23082"/>
                  </a:cubicBezTo>
                  <a:cubicBezTo>
                    <a:pt x="4542699" y="37861"/>
                    <a:pt x="4551002" y="57906"/>
                    <a:pt x="4551002" y="78807"/>
                  </a:cubicBezTo>
                  <a:lnTo>
                    <a:pt x="4551002" y="2784223"/>
                  </a:lnTo>
                  <a:cubicBezTo>
                    <a:pt x="4551002" y="2805124"/>
                    <a:pt x="4542699" y="2825169"/>
                    <a:pt x="4527920" y="2839948"/>
                  </a:cubicBezTo>
                  <a:cubicBezTo>
                    <a:pt x="4513140" y="2854727"/>
                    <a:pt x="4493096" y="2863030"/>
                    <a:pt x="4472194" y="2863030"/>
                  </a:cubicBezTo>
                  <a:lnTo>
                    <a:pt x="78807" y="2863030"/>
                  </a:lnTo>
                  <a:cubicBezTo>
                    <a:pt x="57906" y="2863030"/>
                    <a:pt x="37861" y="2854727"/>
                    <a:pt x="23082" y="2839948"/>
                  </a:cubicBezTo>
                  <a:cubicBezTo>
                    <a:pt x="8303" y="2825169"/>
                    <a:pt x="0" y="2805124"/>
                    <a:pt x="0" y="2784223"/>
                  </a:cubicBezTo>
                  <a:lnTo>
                    <a:pt x="0" y="78807"/>
                  </a:lnTo>
                  <a:cubicBezTo>
                    <a:pt x="0" y="57906"/>
                    <a:pt x="8303" y="37861"/>
                    <a:pt x="23082" y="23082"/>
                  </a:cubicBezTo>
                  <a:cubicBezTo>
                    <a:pt x="37861" y="8303"/>
                    <a:pt x="57906" y="0"/>
                    <a:pt x="78807" y="0"/>
                  </a:cubicBezTo>
                  <a:close/>
                </a:path>
              </a:pathLst>
            </a:custGeom>
            <a:solidFill>
              <a:srgbClr val="D6E8FF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51002" cy="2901130"/>
            </a:xfrm>
            <a:prstGeom prst="rect">
              <a:avLst/>
            </a:prstGeom>
          </p:spPr>
          <p:txBody>
            <a:bodyPr lIns="19760" tIns="19760" rIns="19760" bIns="19760" rtlCol="0" anchor="t"/>
            <a:lstStyle/>
            <a:p>
              <a:pPr marL="0" lvl="0" indent="0" algn="l">
                <a:lnSpc>
                  <a:spcPts val="1470"/>
                </a:lnSpc>
                <a:spcBef>
                  <a:spcPct val="0"/>
                </a:spcBef>
              </a:pPr>
              <a:endParaRPr/>
            </a:p>
            <a:p>
              <a:pPr marL="0" lvl="0" indent="0" algn="l">
                <a:lnSpc>
                  <a:spcPts val="1470"/>
                </a:lnSpc>
                <a:spcBef>
                  <a:spcPct val="0"/>
                </a:spcBef>
              </a:pPr>
              <a:r>
                <a:rPr lang="en-US" sz="1050" u="none" strike="noStrike">
                  <a:solidFill>
                    <a:srgbClr val="000000"/>
                  </a:solidFill>
                  <a:latin typeface="Heading Now 71-78"/>
                  <a:ea typeface="Heading Now 71-78"/>
                  <a:cs typeface="Heading Now 71-78"/>
                  <a:sym typeface="Heading Now 71-78"/>
                </a:rPr>
                <a:t>   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61971" y="2312915"/>
            <a:ext cx="4911918" cy="3090082"/>
            <a:chOff x="0" y="0"/>
            <a:chExt cx="4551002" cy="28630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551002" cy="2863030"/>
            </a:xfrm>
            <a:custGeom>
              <a:avLst/>
              <a:gdLst/>
              <a:ahLst/>
              <a:cxnLst/>
              <a:rect l="l" t="t" r="r" b="b"/>
              <a:pathLst>
                <a:path w="4551002" h="2863030">
                  <a:moveTo>
                    <a:pt x="78807" y="0"/>
                  </a:moveTo>
                  <a:lnTo>
                    <a:pt x="4472194" y="0"/>
                  </a:lnTo>
                  <a:cubicBezTo>
                    <a:pt x="4493096" y="0"/>
                    <a:pt x="4513140" y="8303"/>
                    <a:pt x="4527920" y="23082"/>
                  </a:cubicBezTo>
                  <a:cubicBezTo>
                    <a:pt x="4542699" y="37861"/>
                    <a:pt x="4551002" y="57906"/>
                    <a:pt x="4551002" y="78807"/>
                  </a:cubicBezTo>
                  <a:lnTo>
                    <a:pt x="4551002" y="2784223"/>
                  </a:lnTo>
                  <a:cubicBezTo>
                    <a:pt x="4551002" y="2805124"/>
                    <a:pt x="4542699" y="2825169"/>
                    <a:pt x="4527920" y="2839948"/>
                  </a:cubicBezTo>
                  <a:cubicBezTo>
                    <a:pt x="4513140" y="2854727"/>
                    <a:pt x="4493096" y="2863030"/>
                    <a:pt x="4472194" y="2863030"/>
                  </a:cubicBezTo>
                  <a:lnTo>
                    <a:pt x="78807" y="2863030"/>
                  </a:lnTo>
                  <a:cubicBezTo>
                    <a:pt x="57906" y="2863030"/>
                    <a:pt x="37861" y="2854727"/>
                    <a:pt x="23082" y="2839948"/>
                  </a:cubicBezTo>
                  <a:cubicBezTo>
                    <a:pt x="8303" y="2825169"/>
                    <a:pt x="0" y="2805124"/>
                    <a:pt x="0" y="2784223"/>
                  </a:cubicBezTo>
                  <a:lnTo>
                    <a:pt x="0" y="78807"/>
                  </a:lnTo>
                  <a:cubicBezTo>
                    <a:pt x="0" y="57906"/>
                    <a:pt x="8303" y="37861"/>
                    <a:pt x="23082" y="23082"/>
                  </a:cubicBezTo>
                  <a:cubicBezTo>
                    <a:pt x="37861" y="8303"/>
                    <a:pt x="57906" y="0"/>
                    <a:pt x="78807" y="0"/>
                  </a:cubicBezTo>
                  <a:close/>
                </a:path>
              </a:pathLst>
            </a:custGeom>
            <a:solidFill>
              <a:srgbClr val="D6E8FF"/>
            </a:solidFill>
            <a:ln cap="rnd">
              <a:noFill/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551002" cy="2901130"/>
            </a:xfrm>
            <a:prstGeom prst="rect">
              <a:avLst/>
            </a:prstGeom>
          </p:spPr>
          <p:txBody>
            <a:bodyPr lIns="19760" tIns="19760" rIns="19760" bIns="19760" rtlCol="0" anchor="t"/>
            <a:lstStyle/>
            <a:p>
              <a:pPr marL="0" lvl="0" indent="0" algn="l">
                <a:lnSpc>
                  <a:spcPts val="1470"/>
                </a:lnSpc>
                <a:spcBef>
                  <a:spcPct val="0"/>
                </a:spcBef>
              </a:pPr>
              <a:endParaRPr/>
            </a:p>
            <a:p>
              <a:pPr marL="0" lvl="0" indent="0" algn="l">
                <a:lnSpc>
                  <a:spcPts val="1470"/>
                </a:lnSpc>
                <a:spcBef>
                  <a:spcPct val="0"/>
                </a:spcBef>
              </a:pPr>
              <a:r>
                <a:rPr lang="en-US" sz="1050" u="none" strike="noStrike">
                  <a:solidFill>
                    <a:srgbClr val="000000"/>
                  </a:solidFill>
                  <a:latin typeface="Heading Now 71-78"/>
                  <a:ea typeface="Heading Now 71-78"/>
                  <a:cs typeface="Heading Now 71-78"/>
                  <a:sym typeface="Heading Now 71-78"/>
                </a:rPr>
                <a:t>    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230782" y="5863885"/>
            <a:ext cx="4997896" cy="2997713"/>
            <a:chOff x="0" y="0"/>
            <a:chExt cx="4160350" cy="249535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60350" cy="2495358"/>
            </a:xfrm>
            <a:custGeom>
              <a:avLst/>
              <a:gdLst/>
              <a:ahLst/>
              <a:cxnLst/>
              <a:rect l="l" t="t" r="r" b="b"/>
              <a:pathLst>
                <a:path w="4160350" h="2495358">
                  <a:moveTo>
                    <a:pt x="77452" y="0"/>
                  </a:moveTo>
                  <a:lnTo>
                    <a:pt x="4082898" y="0"/>
                  </a:lnTo>
                  <a:cubicBezTo>
                    <a:pt x="4125674" y="0"/>
                    <a:pt x="4160350" y="34676"/>
                    <a:pt x="4160350" y="77452"/>
                  </a:cubicBezTo>
                  <a:lnTo>
                    <a:pt x="4160350" y="2417906"/>
                  </a:lnTo>
                  <a:cubicBezTo>
                    <a:pt x="4160350" y="2438447"/>
                    <a:pt x="4152190" y="2458147"/>
                    <a:pt x="4137665" y="2472673"/>
                  </a:cubicBezTo>
                  <a:cubicBezTo>
                    <a:pt x="4123140" y="2487197"/>
                    <a:pt x="4103440" y="2495358"/>
                    <a:pt x="4082898" y="2495358"/>
                  </a:cubicBezTo>
                  <a:lnTo>
                    <a:pt x="77452" y="2495358"/>
                  </a:lnTo>
                  <a:cubicBezTo>
                    <a:pt x="56910" y="2495358"/>
                    <a:pt x="37210" y="2487197"/>
                    <a:pt x="22685" y="2472673"/>
                  </a:cubicBezTo>
                  <a:cubicBezTo>
                    <a:pt x="8160" y="2458147"/>
                    <a:pt x="0" y="2438447"/>
                    <a:pt x="0" y="2417906"/>
                  </a:cubicBezTo>
                  <a:lnTo>
                    <a:pt x="0" y="77452"/>
                  </a:lnTo>
                  <a:cubicBezTo>
                    <a:pt x="0" y="56910"/>
                    <a:pt x="8160" y="37210"/>
                    <a:pt x="22685" y="22685"/>
                  </a:cubicBezTo>
                  <a:cubicBezTo>
                    <a:pt x="37210" y="8160"/>
                    <a:pt x="56910" y="0"/>
                    <a:pt x="77452" y="0"/>
                  </a:cubicBezTo>
                  <a:close/>
                </a:path>
              </a:pathLst>
            </a:custGeom>
            <a:solidFill>
              <a:srgbClr val="D6E8FF"/>
            </a:solidFill>
            <a:ln cap="rnd">
              <a:noFill/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160350" cy="2533458"/>
            </a:xfrm>
            <a:prstGeom prst="rect">
              <a:avLst/>
            </a:prstGeom>
          </p:spPr>
          <p:txBody>
            <a:bodyPr lIns="19760" tIns="19760" rIns="19760" bIns="19760" rtlCol="0" anchor="t"/>
            <a:lstStyle/>
            <a:p>
              <a:pPr marL="0" lvl="0" indent="0" algn="l">
                <a:lnSpc>
                  <a:spcPts val="1470"/>
                </a:lnSpc>
                <a:spcBef>
                  <a:spcPct val="0"/>
                </a:spcBef>
              </a:pPr>
              <a:endParaRPr/>
            </a:p>
            <a:p>
              <a:pPr marL="0" lvl="0" indent="0" algn="l">
                <a:lnSpc>
                  <a:spcPts val="1470"/>
                </a:lnSpc>
                <a:spcBef>
                  <a:spcPct val="0"/>
                </a:spcBef>
              </a:pPr>
              <a:r>
                <a:rPr lang="en-US" sz="1050" u="none" strike="noStrike">
                  <a:solidFill>
                    <a:srgbClr val="000000"/>
                  </a:solidFill>
                  <a:latin typeface="Heading Now 71-78"/>
                  <a:ea typeface="Heading Now 71-78"/>
                  <a:cs typeface="Heading Now 71-78"/>
                  <a:sym typeface="Heading Now 71-78"/>
                </a:rPr>
                <a:t>    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1684767" y="7627422"/>
            <a:ext cx="4167582" cy="819563"/>
          </a:xfrm>
          <a:custGeom>
            <a:avLst/>
            <a:gdLst/>
            <a:ahLst/>
            <a:cxnLst/>
            <a:rect l="l" t="t" r="r" b="b"/>
            <a:pathLst>
              <a:path w="4167582" h="819563">
                <a:moveTo>
                  <a:pt x="0" y="0"/>
                </a:moveTo>
                <a:lnTo>
                  <a:pt x="4167582" y="0"/>
                </a:lnTo>
                <a:lnTo>
                  <a:pt x="4167582" y="819563"/>
                </a:lnTo>
                <a:lnTo>
                  <a:pt x="0" y="8195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426"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6762590" y="5958053"/>
            <a:ext cx="4997131" cy="2997255"/>
            <a:chOff x="0" y="0"/>
            <a:chExt cx="4160350" cy="249535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160350" cy="2495358"/>
            </a:xfrm>
            <a:custGeom>
              <a:avLst/>
              <a:gdLst/>
              <a:ahLst/>
              <a:cxnLst/>
              <a:rect l="l" t="t" r="r" b="b"/>
              <a:pathLst>
                <a:path w="4160350" h="2495358">
                  <a:moveTo>
                    <a:pt x="77464" y="0"/>
                  </a:moveTo>
                  <a:lnTo>
                    <a:pt x="4082887" y="0"/>
                  </a:lnTo>
                  <a:cubicBezTo>
                    <a:pt x="4125669" y="0"/>
                    <a:pt x="4160350" y="34682"/>
                    <a:pt x="4160350" y="77464"/>
                  </a:cubicBezTo>
                  <a:lnTo>
                    <a:pt x="4160350" y="2417894"/>
                  </a:lnTo>
                  <a:cubicBezTo>
                    <a:pt x="4160350" y="2438439"/>
                    <a:pt x="4152189" y="2458142"/>
                    <a:pt x="4137662" y="2472669"/>
                  </a:cubicBezTo>
                  <a:cubicBezTo>
                    <a:pt x="4123134" y="2487196"/>
                    <a:pt x="4103431" y="2495358"/>
                    <a:pt x="4082887" y="2495358"/>
                  </a:cubicBezTo>
                  <a:lnTo>
                    <a:pt x="77464" y="2495358"/>
                  </a:lnTo>
                  <a:cubicBezTo>
                    <a:pt x="56919" y="2495358"/>
                    <a:pt x="37216" y="2487196"/>
                    <a:pt x="22689" y="2472669"/>
                  </a:cubicBezTo>
                  <a:cubicBezTo>
                    <a:pt x="8161" y="2458142"/>
                    <a:pt x="0" y="2438439"/>
                    <a:pt x="0" y="2417894"/>
                  </a:cubicBezTo>
                  <a:lnTo>
                    <a:pt x="0" y="77464"/>
                  </a:lnTo>
                  <a:cubicBezTo>
                    <a:pt x="0" y="56919"/>
                    <a:pt x="8161" y="37216"/>
                    <a:pt x="22689" y="22689"/>
                  </a:cubicBezTo>
                  <a:cubicBezTo>
                    <a:pt x="37216" y="8161"/>
                    <a:pt x="56919" y="0"/>
                    <a:pt x="77464" y="0"/>
                  </a:cubicBezTo>
                  <a:close/>
                </a:path>
              </a:pathLst>
            </a:custGeom>
            <a:solidFill>
              <a:srgbClr val="D6E8FF"/>
            </a:solidFill>
            <a:ln cap="rnd">
              <a:noFill/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160350" cy="2533458"/>
            </a:xfrm>
            <a:prstGeom prst="rect">
              <a:avLst/>
            </a:prstGeom>
          </p:spPr>
          <p:txBody>
            <a:bodyPr lIns="19760" tIns="19760" rIns="19760" bIns="19760" rtlCol="0" anchor="t"/>
            <a:lstStyle/>
            <a:p>
              <a:pPr marL="0" lvl="0" indent="0" algn="l">
                <a:lnSpc>
                  <a:spcPts val="1470"/>
                </a:lnSpc>
                <a:spcBef>
                  <a:spcPct val="0"/>
                </a:spcBef>
              </a:pPr>
              <a:endParaRPr/>
            </a:p>
            <a:p>
              <a:pPr marL="0" lvl="0" indent="0" algn="l">
                <a:lnSpc>
                  <a:spcPts val="1470"/>
                </a:lnSpc>
                <a:spcBef>
                  <a:spcPct val="0"/>
                </a:spcBef>
              </a:pPr>
              <a:r>
                <a:rPr lang="en-US" sz="1050" u="none" strike="noStrike">
                  <a:solidFill>
                    <a:srgbClr val="000000"/>
                  </a:solidFill>
                  <a:latin typeface="Heading Now 71-78"/>
                  <a:ea typeface="Heading Now 71-78"/>
                  <a:cs typeface="Heading Now 71-78"/>
                  <a:sym typeface="Heading Now 71-78"/>
                </a:rPr>
                <a:t>    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7499120" y="7596908"/>
            <a:ext cx="3552777" cy="901871"/>
          </a:xfrm>
          <a:custGeom>
            <a:avLst/>
            <a:gdLst/>
            <a:ahLst/>
            <a:cxnLst/>
            <a:rect l="l" t="t" r="r" b="b"/>
            <a:pathLst>
              <a:path w="3552777" h="901871">
                <a:moveTo>
                  <a:pt x="0" y="0"/>
                </a:moveTo>
                <a:lnTo>
                  <a:pt x="3552776" y="0"/>
                </a:lnTo>
                <a:lnTo>
                  <a:pt x="3552776" y="901871"/>
                </a:lnTo>
                <a:lnTo>
                  <a:pt x="0" y="9018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80428" y="4954191"/>
            <a:ext cx="655143" cy="655143"/>
          </a:xfrm>
          <a:custGeom>
            <a:avLst/>
            <a:gdLst/>
            <a:ahLst/>
            <a:cxnLst/>
            <a:rect l="l" t="t" r="r" b="b"/>
            <a:pathLst>
              <a:path w="655143" h="655143">
                <a:moveTo>
                  <a:pt x="0" y="0"/>
                </a:moveTo>
                <a:lnTo>
                  <a:pt x="655143" y="0"/>
                </a:lnTo>
                <a:lnTo>
                  <a:pt x="655143" y="655143"/>
                </a:lnTo>
                <a:lnTo>
                  <a:pt x="0" y="655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42470" y="8427952"/>
            <a:ext cx="618473" cy="618473"/>
          </a:xfrm>
          <a:custGeom>
            <a:avLst/>
            <a:gdLst/>
            <a:ahLst/>
            <a:cxnLst/>
            <a:rect l="l" t="t" r="r" b="b"/>
            <a:pathLst>
              <a:path w="618473" h="618473">
                <a:moveTo>
                  <a:pt x="0" y="0"/>
                </a:moveTo>
                <a:lnTo>
                  <a:pt x="618472" y="0"/>
                </a:lnTo>
                <a:lnTo>
                  <a:pt x="618472" y="618472"/>
                </a:lnTo>
                <a:lnTo>
                  <a:pt x="0" y="618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6546340" y="8403252"/>
            <a:ext cx="720962" cy="720962"/>
          </a:xfrm>
          <a:custGeom>
            <a:avLst/>
            <a:gdLst/>
            <a:ahLst/>
            <a:cxnLst/>
            <a:rect l="l" t="t" r="r" b="b"/>
            <a:pathLst>
              <a:path w="720962" h="720962">
                <a:moveTo>
                  <a:pt x="0" y="0"/>
                </a:moveTo>
                <a:lnTo>
                  <a:pt x="720962" y="0"/>
                </a:lnTo>
                <a:lnTo>
                  <a:pt x="720962" y="720962"/>
                </a:lnTo>
                <a:lnTo>
                  <a:pt x="0" y="7209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7127024" y="2130117"/>
            <a:ext cx="4353477" cy="2313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39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3739"/>
              </a:lnSpc>
              <a:spcBef>
                <a:spcPct val="0"/>
              </a:spcBef>
            </a:pPr>
            <a:r>
              <a:rPr lang="en-US" sz="2671" u="none" strike="noStrike" spc="53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Developed Sunline's </a:t>
            </a:r>
          </a:p>
          <a:p>
            <a:pPr marL="0" lvl="0" indent="0" algn="ctr">
              <a:lnSpc>
                <a:spcPts val="3739"/>
              </a:lnSpc>
              <a:spcBef>
                <a:spcPct val="0"/>
              </a:spcBef>
            </a:pPr>
            <a:r>
              <a:rPr lang="en-US" sz="2671" b="1" u="none" strike="noStrike" spc="53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Islamic Digital Core Banking System</a:t>
            </a:r>
            <a:r>
              <a:rPr lang="en-US" sz="2671" u="none" strike="noStrike" spc="53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.</a:t>
            </a:r>
          </a:p>
          <a:p>
            <a:pPr marL="0" lvl="0" indent="0" algn="ctr">
              <a:lnSpc>
                <a:spcPts val="3739"/>
              </a:lnSpc>
              <a:spcBef>
                <a:spcPct val="0"/>
              </a:spcBef>
            </a:pPr>
            <a:endParaRPr lang="en-US" sz="2671" u="none" strike="noStrike" spc="53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982109" y="4236687"/>
            <a:ext cx="3751659" cy="717505"/>
          </a:xfrm>
          <a:custGeom>
            <a:avLst/>
            <a:gdLst/>
            <a:ahLst/>
            <a:cxnLst/>
            <a:rect l="l" t="t" r="r" b="b"/>
            <a:pathLst>
              <a:path w="3751659" h="717505">
                <a:moveTo>
                  <a:pt x="0" y="0"/>
                </a:moveTo>
                <a:lnTo>
                  <a:pt x="3751660" y="0"/>
                </a:lnTo>
                <a:lnTo>
                  <a:pt x="3751660" y="717504"/>
                </a:lnTo>
                <a:lnTo>
                  <a:pt x="0" y="7175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7958892" y="4331937"/>
            <a:ext cx="2710897" cy="786644"/>
          </a:xfrm>
          <a:custGeom>
            <a:avLst/>
            <a:gdLst/>
            <a:ahLst/>
            <a:cxnLst/>
            <a:rect l="l" t="t" r="r" b="b"/>
            <a:pathLst>
              <a:path w="2710897" h="786644">
                <a:moveTo>
                  <a:pt x="0" y="0"/>
                </a:moveTo>
                <a:lnTo>
                  <a:pt x="2710896" y="0"/>
                </a:lnTo>
                <a:lnTo>
                  <a:pt x="2710896" y="786644"/>
                </a:lnTo>
                <a:lnTo>
                  <a:pt x="0" y="786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6081" y="7711586"/>
            <a:ext cx="4378055" cy="651236"/>
          </a:xfrm>
          <a:custGeom>
            <a:avLst/>
            <a:gdLst/>
            <a:ahLst/>
            <a:cxnLst/>
            <a:rect l="l" t="t" r="r" b="b"/>
            <a:pathLst>
              <a:path w="4378055" h="651236">
                <a:moveTo>
                  <a:pt x="0" y="0"/>
                </a:moveTo>
                <a:lnTo>
                  <a:pt x="4378055" y="0"/>
                </a:lnTo>
                <a:lnTo>
                  <a:pt x="4378055" y="651236"/>
                </a:lnTo>
                <a:lnTo>
                  <a:pt x="0" y="6512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2923594" y="4672115"/>
            <a:ext cx="3803442" cy="616368"/>
          </a:xfrm>
          <a:custGeom>
            <a:avLst/>
            <a:gdLst/>
            <a:ahLst/>
            <a:cxnLst/>
            <a:rect l="l" t="t" r="r" b="b"/>
            <a:pathLst>
              <a:path w="3803442" h="616368">
                <a:moveTo>
                  <a:pt x="0" y="0"/>
                </a:moveTo>
                <a:lnTo>
                  <a:pt x="3803442" y="0"/>
                </a:lnTo>
                <a:lnTo>
                  <a:pt x="3803442" y="616368"/>
                </a:lnTo>
                <a:lnTo>
                  <a:pt x="0" y="6163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2092268" y="8505741"/>
            <a:ext cx="618473" cy="618473"/>
          </a:xfrm>
          <a:custGeom>
            <a:avLst/>
            <a:gdLst/>
            <a:ahLst/>
            <a:cxnLst/>
            <a:rect l="l" t="t" r="r" b="b"/>
            <a:pathLst>
              <a:path w="618473" h="618473">
                <a:moveTo>
                  <a:pt x="0" y="0"/>
                </a:moveTo>
                <a:lnTo>
                  <a:pt x="618473" y="0"/>
                </a:lnTo>
                <a:lnTo>
                  <a:pt x="618473" y="618473"/>
                </a:lnTo>
                <a:lnTo>
                  <a:pt x="0" y="6184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6681499" y="4725259"/>
            <a:ext cx="817621" cy="817621"/>
          </a:xfrm>
          <a:custGeom>
            <a:avLst/>
            <a:gdLst/>
            <a:ahLst/>
            <a:cxnLst/>
            <a:rect l="l" t="t" r="r" b="b"/>
            <a:pathLst>
              <a:path w="817621" h="817621">
                <a:moveTo>
                  <a:pt x="0" y="0"/>
                </a:moveTo>
                <a:lnTo>
                  <a:pt x="817621" y="0"/>
                </a:lnTo>
                <a:lnTo>
                  <a:pt x="817621" y="817621"/>
                </a:lnTo>
                <a:lnTo>
                  <a:pt x="0" y="81762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1772950" y="2598729"/>
            <a:ext cx="4169978" cy="137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39"/>
              </a:lnSpc>
              <a:spcBef>
                <a:spcPct val="0"/>
              </a:spcBef>
            </a:pPr>
            <a:r>
              <a:rPr lang="en-US" sz="2671" u="none" strike="noStrike" spc="53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Assisted Aeon Bank in securing a</a:t>
            </a:r>
            <a:r>
              <a:rPr lang="en-US" sz="2671" b="1" u="none" strike="noStrike" spc="53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Digital Bank license.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65971" y="779463"/>
            <a:ext cx="9722319" cy="84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5"/>
              </a:lnSpc>
            </a:pPr>
            <a:r>
              <a:rPr lang="en-US" sz="6500" b="1">
                <a:solidFill>
                  <a:srgbClr val="527EAB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Masryef </a:t>
            </a:r>
            <a:r>
              <a:rPr lang="en-US" sz="6500" b="1">
                <a:solidFill>
                  <a:srgbClr val="012661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Key Engagements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979620" y="9754595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6F9ED2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568524" y="2596842"/>
            <a:ext cx="4690776" cy="1846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39"/>
              </a:lnSpc>
              <a:spcBef>
                <a:spcPct val="0"/>
              </a:spcBef>
            </a:pPr>
            <a:r>
              <a:rPr lang="en-US" sz="2671" u="none" strike="noStrike" spc="53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Assess VentureTECH's readiness for Islamic Window Business and certified theit islamic products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735571" y="6143798"/>
            <a:ext cx="4136744" cy="137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9"/>
              </a:lnSpc>
            </a:pPr>
            <a:r>
              <a:rPr lang="en-US" sz="2671" spc="53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Shariah Advisor for SeaMoney SFinancing-i </a:t>
            </a:r>
          </a:p>
          <a:p>
            <a:pPr algn="ctr">
              <a:lnSpc>
                <a:spcPts val="3739"/>
              </a:lnSpc>
            </a:pPr>
            <a:endParaRPr lang="en-US" sz="2671" spc="53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7267302" y="6019044"/>
            <a:ext cx="4136111" cy="1379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9"/>
              </a:lnSpc>
            </a:pPr>
            <a:r>
              <a:rPr lang="en-US" sz="2670" spc="53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Shariah advisor for Paywatch, the biggest EWA platform in Malaysia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039040" y="6019044"/>
            <a:ext cx="3632137" cy="1379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739"/>
              </a:lnSpc>
              <a:spcBef>
                <a:spcPct val="0"/>
              </a:spcBef>
            </a:pPr>
            <a:r>
              <a:rPr lang="en-US" sz="2670" u="none" strike="noStrike" spc="53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Developed product capabilities for a leading Malaysian bank</a:t>
            </a:r>
          </a:p>
        </p:txBody>
      </p:sp>
      <p:sp>
        <p:nvSpPr>
          <p:cNvPr id="44" name="Freeform 44"/>
          <p:cNvSpPr/>
          <p:nvPr/>
        </p:nvSpPr>
        <p:spPr>
          <a:xfrm>
            <a:off x="12383169" y="4980299"/>
            <a:ext cx="655143" cy="655143"/>
          </a:xfrm>
          <a:custGeom>
            <a:avLst/>
            <a:gdLst/>
            <a:ahLst/>
            <a:cxnLst/>
            <a:rect l="l" t="t" r="r" b="b"/>
            <a:pathLst>
              <a:path w="655143" h="655143">
                <a:moveTo>
                  <a:pt x="0" y="0"/>
                </a:moveTo>
                <a:lnTo>
                  <a:pt x="655143" y="0"/>
                </a:lnTo>
                <a:lnTo>
                  <a:pt x="655143" y="655143"/>
                </a:lnTo>
                <a:lnTo>
                  <a:pt x="0" y="655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416" y="-440267"/>
            <a:ext cx="18454831" cy="13841123"/>
          </a:xfrm>
          <a:custGeom>
            <a:avLst/>
            <a:gdLst/>
            <a:ahLst/>
            <a:cxnLst/>
            <a:rect l="l" t="t" r="r" b="b"/>
            <a:pathLst>
              <a:path w="18454831" h="13841123">
                <a:moveTo>
                  <a:pt x="0" y="0"/>
                </a:moveTo>
                <a:lnTo>
                  <a:pt x="18454832" y="0"/>
                </a:lnTo>
                <a:lnTo>
                  <a:pt x="18454832" y="13841124"/>
                </a:lnTo>
                <a:lnTo>
                  <a:pt x="0" y="13841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770431">
            <a:off x="-1890381" y="-385840"/>
            <a:ext cx="21345681" cy="21345681"/>
          </a:xfrm>
          <a:custGeom>
            <a:avLst/>
            <a:gdLst/>
            <a:ahLst/>
            <a:cxnLst/>
            <a:rect l="l" t="t" r="r" b="b"/>
            <a:pathLst>
              <a:path w="21345681" h="21345681">
                <a:moveTo>
                  <a:pt x="0" y="0"/>
                </a:moveTo>
                <a:lnTo>
                  <a:pt x="21345681" y="0"/>
                </a:lnTo>
                <a:lnTo>
                  <a:pt x="21345681" y="21345680"/>
                </a:lnTo>
                <a:lnTo>
                  <a:pt x="0" y="21345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61326" y="572497"/>
            <a:ext cx="1942174" cy="983076"/>
          </a:xfrm>
          <a:custGeom>
            <a:avLst/>
            <a:gdLst/>
            <a:ahLst/>
            <a:cxnLst/>
            <a:rect l="l" t="t" r="r" b="b"/>
            <a:pathLst>
              <a:path w="1942174" h="983076">
                <a:moveTo>
                  <a:pt x="0" y="0"/>
                </a:moveTo>
                <a:lnTo>
                  <a:pt x="1942174" y="0"/>
                </a:lnTo>
                <a:lnTo>
                  <a:pt x="1942174" y="983075"/>
                </a:lnTo>
                <a:lnTo>
                  <a:pt x="0" y="98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79620" y="9627511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FDFDFD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36805" y="3935251"/>
            <a:ext cx="13702066" cy="285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116"/>
              </a:lnSpc>
            </a:pPr>
            <a:r>
              <a:rPr lang="en-US" sz="9666" b="1">
                <a:solidFill>
                  <a:srgbClr val="FDFDFD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Fintech as </a:t>
            </a:r>
            <a:r>
              <a:rPr lang="en-US" sz="9666" b="1" u="none" strike="noStrike">
                <a:solidFill>
                  <a:srgbClr val="FDFDFD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Islamic Banking Alternatives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968">
            <a:off x="-1555328" y="-4899623"/>
            <a:ext cx="20086246" cy="20086246"/>
          </a:xfrm>
          <a:custGeom>
            <a:avLst/>
            <a:gdLst/>
            <a:ahLst/>
            <a:cxnLst/>
            <a:rect l="l" t="t" r="r" b="b"/>
            <a:pathLst>
              <a:path w="20086246" h="20086246">
                <a:moveTo>
                  <a:pt x="0" y="0"/>
                </a:moveTo>
                <a:lnTo>
                  <a:pt x="20086245" y="0"/>
                </a:lnTo>
                <a:lnTo>
                  <a:pt x="20086245" y="20086246"/>
                </a:lnTo>
                <a:lnTo>
                  <a:pt x="0" y="2008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9195" y="3583555"/>
            <a:ext cx="1731817" cy="1731817"/>
          </a:xfrm>
          <a:custGeom>
            <a:avLst/>
            <a:gdLst/>
            <a:ahLst/>
            <a:cxnLst/>
            <a:rect l="l" t="t" r="r" b="b"/>
            <a:pathLst>
              <a:path w="1731817" h="1731817">
                <a:moveTo>
                  <a:pt x="0" y="0"/>
                </a:moveTo>
                <a:lnTo>
                  <a:pt x="1731817" y="0"/>
                </a:lnTo>
                <a:lnTo>
                  <a:pt x="1731817" y="1731818"/>
                </a:lnTo>
                <a:lnTo>
                  <a:pt x="0" y="17318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9195" y="5650157"/>
            <a:ext cx="1689179" cy="1342898"/>
          </a:xfrm>
          <a:custGeom>
            <a:avLst/>
            <a:gdLst/>
            <a:ahLst/>
            <a:cxnLst/>
            <a:rect l="l" t="t" r="r" b="b"/>
            <a:pathLst>
              <a:path w="1689179" h="1342898">
                <a:moveTo>
                  <a:pt x="0" y="0"/>
                </a:moveTo>
                <a:lnTo>
                  <a:pt x="1689180" y="0"/>
                </a:lnTo>
                <a:lnTo>
                  <a:pt x="1689180" y="1342898"/>
                </a:lnTo>
                <a:lnTo>
                  <a:pt x="0" y="1342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02119" y="1929445"/>
            <a:ext cx="7705953" cy="1400738"/>
            <a:chOff x="0" y="0"/>
            <a:chExt cx="7139737" cy="12978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139737" cy="1297815"/>
            </a:xfrm>
            <a:custGeom>
              <a:avLst/>
              <a:gdLst/>
              <a:ahLst/>
              <a:cxnLst/>
              <a:rect l="l" t="t" r="r" b="b"/>
              <a:pathLst>
                <a:path w="7139737" h="1297815">
                  <a:moveTo>
                    <a:pt x="50233" y="0"/>
                  </a:moveTo>
                  <a:lnTo>
                    <a:pt x="7089504" y="0"/>
                  </a:lnTo>
                  <a:cubicBezTo>
                    <a:pt x="7102826" y="0"/>
                    <a:pt x="7115604" y="5292"/>
                    <a:pt x="7125024" y="14713"/>
                  </a:cubicBezTo>
                  <a:cubicBezTo>
                    <a:pt x="7134444" y="24134"/>
                    <a:pt x="7139737" y="36911"/>
                    <a:pt x="7139737" y="50233"/>
                  </a:cubicBezTo>
                  <a:lnTo>
                    <a:pt x="7139737" y="1247582"/>
                  </a:lnTo>
                  <a:cubicBezTo>
                    <a:pt x="7139737" y="1260904"/>
                    <a:pt x="7134444" y="1273681"/>
                    <a:pt x="7125024" y="1283102"/>
                  </a:cubicBezTo>
                  <a:cubicBezTo>
                    <a:pt x="7115604" y="1292523"/>
                    <a:pt x="7102826" y="1297815"/>
                    <a:pt x="7089504" y="1297815"/>
                  </a:cubicBezTo>
                  <a:lnTo>
                    <a:pt x="50233" y="1297815"/>
                  </a:lnTo>
                  <a:cubicBezTo>
                    <a:pt x="36911" y="1297815"/>
                    <a:pt x="24134" y="1292523"/>
                    <a:pt x="14713" y="1283102"/>
                  </a:cubicBezTo>
                  <a:cubicBezTo>
                    <a:pt x="5292" y="1273681"/>
                    <a:pt x="0" y="1260904"/>
                    <a:pt x="0" y="1247582"/>
                  </a:cubicBezTo>
                  <a:lnTo>
                    <a:pt x="0" y="50233"/>
                  </a:lnTo>
                  <a:cubicBezTo>
                    <a:pt x="0" y="36911"/>
                    <a:pt x="5292" y="24134"/>
                    <a:pt x="14713" y="14713"/>
                  </a:cubicBezTo>
                  <a:cubicBezTo>
                    <a:pt x="24134" y="5292"/>
                    <a:pt x="36911" y="0"/>
                    <a:pt x="50233" y="0"/>
                  </a:cubicBezTo>
                  <a:close/>
                </a:path>
              </a:pathLst>
            </a:custGeom>
            <a:solidFill>
              <a:srgbClr val="D6E8FF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7139737" cy="1335915"/>
            </a:xfrm>
            <a:prstGeom prst="rect">
              <a:avLst/>
            </a:prstGeom>
          </p:spPr>
          <p:txBody>
            <a:bodyPr lIns="19760" tIns="19760" rIns="19760" bIns="19760" rtlCol="0" anchor="t"/>
            <a:lstStyle/>
            <a:p>
              <a:pPr marL="0" lvl="0" indent="0" algn="l">
                <a:lnSpc>
                  <a:spcPts val="1470"/>
                </a:lnSpc>
                <a:spcBef>
                  <a:spcPct val="0"/>
                </a:spcBef>
              </a:pPr>
              <a:endParaRPr/>
            </a:p>
            <a:p>
              <a:pPr marL="0" lvl="0" indent="0" algn="l">
                <a:lnSpc>
                  <a:spcPts val="1470"/>
                </a:lnSpc>
                <a:spcBef>
                  <a:spcPct val="0"/>
                </a:spcBef>
              </a:pPr>
              <a:r>
                <a:rPr lang="en-US" sz="1050" u="none" strike="noStrike">
                  <a:solidFill>
                    <a:srgbClr val="000000"/>
                  </a:solidFill>
                  <a:latin typeface="Heading Now 71-78"/>
                  <a:ea typeface="Heading Now 71-78"/>
                  <a:cs typeface="Heading Now 71-78"/>
                  <a:sym typeface="Heading Now 71-78"/>
                </a:rPr>
                <a:t>   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426009" y="1929445"/>
            <a:ext cx="7705953" cy="1400738"/>
            <a:chOff x="0" y="0"/>
            <a:chExt cx="7139737" cy="129781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139737" cy="1297815"/>
            </a:xfrm>
            <a:custGeom>
              <a:avLst/>
              <a:gdLst/>
              <a:ahLst/>
              <a:cxnLst/>
              <a:rect l="l" t="t" r="r" b="b"/>
              <a:pathLst>
                <a:path w="7139737" h="1297815">
                  <a:moveTo>
                    <a:pt x="50233" y="0"/>
                  </a:moveTo>
                  <a:lnTo>
                    <a:pt x="7089504" y="0"/>
                  </a:lnTo>
                  <a:cubicBezTo>
                    <a:pt x="7102826" y="0"/>
                    <a:pt x="7115604" y="5292"/>
                    <a:pt x="7125024" y="14713"/>
                  </a:cubicBezTo>
                  <a:cubicBezTo>
                    <a:pt x="7134444" y="24134"/>
                    <a:pt x="7139737" y="36911"/>
                    <a:pt x="7139737" y="50233"/>
                  </a:cubicBezTo>
                  <a:lnTo>
                    <a:pt x="7139737" y="1247582"/>
                  </a:lnTo>
                  <a:cubicBezTo>
                    <a:pt x="7139737" y="1260904"/>
                    <a:pt x="7134444" y="1273681"/>
                    <a:pt x="7125024" y="1283102"/>
                  </a:cubicBezTo>
                  <a:cubicBezTo>
                    <a:pt x="7115604" y="1292523"/>
                    <a:pt x="7102826" y="1297815"/>
                    <a:pt x="7089504" y="1297815"/>
                  </a:cubicBezTo>
                  <a:lnTo>
                    <a:pt x="50233" y="1297815"/>
                  </a:lnTo>
                  <a:cubicBezTo>
                    <a:pt x="36911" y="1297815"/>
                    <a:pt x="24134" y="1292523"/>
                    <a:pt x="14713" y="1283102"/>
                  </a:cubicBezTo>
                  <a:cubicBezTo>
                    <a:pt x="5292" y="1273681"/>
                    <a:pt x="0" y="1260904"/>
                    <a:pt x="0" y="1247582"/>
                  </a:cubicBezTo>
                  <a:lnTo>
                    <a:pt x="0" y="50233"/>
                  </a:lnTo>
                  <a:cubicBezTo>
                    <a:pt x="0" y="36911"/>
                    <a:pt x="5292" y="24134"/>
                    <a:pt x="14713" y="14713"/>
                  </a:cubicBezTo>
                  <a:cubicBezTo>
                    <a:pt x="24134" y="5292"/>
                    <a:pt x="36911" y="0"/>
                    <a:pt x="50233" y="0"/>
                  </a:cubicBezTo>
                  <a:close/>
                </a:path>
              </a:pathLst>
            </a:custGeom>
            <a:solidFill>
              <a:srgbClr val="D6E8FF"/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7139737" cy="1335915"/>
            </a:xfrm>
            <a:prstGeom prst="rect">
              <a:avLst/>
            </a:prstGeom>
          </p:spPr>
          <p:txBody>
            <a:bodyPr lIns="19760" tIns="19760" rIns="19760" bIns="19760" rtlCol="0" anchor="t"/>
            <a:lstStyle/>
            <a:p>
              <a:pPr marL="0" lvl="0" indent="0" algn="l">
                <a:lnSpc>
                  <a:spcPts val="1470"/>
                </a:lnSpc>
                <a:spcBef>
                  <a:spcPct val="0"/>
                </a:spcBef>
              </a:pPr>
              <a:endParaRPr/>
            </a:p>
            <a:p>
              <a:pPr marL="0" lvl="0" indent="0" algn="l">
                <a:lnSpc>
                  <a:spcPts val="1470"/>
                </a:lnSpc>
                <a:spcBef>
                  <a:spcPct val="0"/>
                </a:spcBef>
              </a:pPr>
              <a:r>
                <a:rPr lang="en-US" sz="1050" u="none" strike="noStrike">
                  <a:solidFill>
                    <a:srgbClr val="000000"/>
                  </a:solidFill>
                  <a:latin typeface="Heading Now 71-78"/>
                  <a:ea typeface="Heading Now 71-78"/>
                  <a:cs typeface="Heading Now 71-78"/>
                  <a:sym typeface="Heading Now 71-78"/>
                </a:rPr>
                <a:t>   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949894" y="7303511"/>
            <a:ext cx="898225" cy="1552009"/>
          </a:xfrm>
          <a:custGeom>
            <a:avLst/>
            <a:gdLst/>
            <a:ahLst/>
            <a:cxnLst/>
            <a:rect l="l" t="t" r="r" b="b"/>
            <a:pathLst>
              <a:path w="898225" h="1552009">
                <a:moveTo>
                  <a:pt x="0" y="0"/>
                </a:moveTo>
                <a:lnTo>
                  <a:pt x="898225" y="0"/>
                </a:lnTo>
                <a:lnTo>
                  <a:pt x="898225" y="1552009"/>
                </a:lnTo>
                <a:lnTo>
                  <a:pt x="0" y="15520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9426009" y="7250351"/>
            <a:ext cx="7705953" cy="2084149"/>
            <a:chOff x="0" y="0"/>
            <a:chExt cx="7139737" cy="19310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139737" cy="1931010"/>
            </a:xfrm>
            <a:custGeom>
              <a:avLst/>
              <a:gdLst/>
              <a:ahLst/>
              <a:cxnLst/>
              <a:rect l="l" t="t" r="r" b="b"/>
              <a:pathLst>
                <a:path w="7139737" h="1931010">
                  <a:moveTo>
                    <a:pt x="50233" y="0"/>
                  </a:moveTo>
                  <a:lnTo>
                    <a:pt x="7089504" y="0"/>
                  </a:lnTo>
                  <a:cubicBezTo>
                    <a:pt x="7102826" y="0"/>
                    <a:pt x="7115604" y="5292"/>
                    <a:pt x="7125024" y="14713"/>
                  </a:cubicBezTo>
                  <a:cubicBezTo>
                    <a:pt x="7134444" y="24134"/>
                    <a:pt x="7139737" y="36911"/>
                    <a:pt x="7139737" y="50233"/>
                  </a:cubicBezTo>
                  <a:lnTo>
                    <a:pt x="7139737" y="1880777"/>
                  </a:lnTo>
                  <a:cubicBezTo>
                    <a:pt x="7139737" y="1894100"/>
                    <a:pt x="7134444" y="1906877"/>
                    <a:pt x="7125024" y="1916297"/>
                  </a:cubicBezTo>
                  <a:cubicBezTo>
                    <a:pt x="7115604" y="1925718"/>
                    <a:pt x="7102826" y="1931010"/>
                    <a:pt x="7089504" y="1931010"/>
                  </a:cubicBezTo>
                  <a:lnTo>
                    <a:pt x="50233" y="1931010"/>
                  </a:lnTo>
                  <a:cubicBezTo>
                    <a:pt x="36911" y="1931010"/>
                    <a:pt x="24134" y="1925718"/>
                    <a:pt x="14713" y="1916297"/>
                  </a:cubicBezTo>
                  <a:cubicBezTo>
                    <a:pt x="5292" y="1906877"/>
                    <a:pt x="0" y="1894100"/>
                    <a:pt x="0" y="1880777"/>
                  </a:cubicBezTo>
                  <a:lnTo>
                    <a:pt x="0" y="50233"/>
                  </a:lnTo>
                  <a:cubicBezTo>
                    <a:pt x="0" y="36911"/>
                    <a:pt x="5292" y="24134"/>
                    <a:pt x="14713" y="14713"/>
                  </a:cubicBezTo>
                  <a:cubicBezTo>
                    <a:pt x="24134" y="5292"/>
                    <a:pt x="36911" y="0"/>
                    <a:pt x="50233" y="0"/>
                  </a:cubicBezTo>
                  <a:close/>
                </a:path>
              </a:pathLst>
            </a:custGeom>
            <a:solidFill>
              <a:srgbClr val="EE9547">
                <a:alpha val="2078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139737" cy="1969110"/>
            </a:xfrm>
            <a:prstGeom prst="rect">
              <a:avLst/>
            </a:prstGeom>
          </p:spPr>
          <p:txBody>
            <a:bodyPr lIns="19760" tIns="19760" rIns="19760" bIns="19760" rtlCol="0" anchor="t"/>
            <a:lstStyle/>
            <a:p>
              <a:pPr marL="0" lvl="0" indent="0" algn="l">
                <a:lnSpc>
                  <a:spcPts val="1470"/>
                </a:lnSpc>
                <a:spcBef>
                  <a:spcPct val="0"/>
                </a:spcBef>
              </a:pPr>
              <a:endParaRPr/>
            </a:p>
            <a:p>
              <a:pPr marL="0" lvl="0" indent="0" algn="l">
                <a:lnSpc>
                  <a:spcPts val="1470"/>
                </a:lnSpc>
                <a:spcBef>
                  <a:spcPct val="0"/>
                </a:spcBef>
              </a:pPr>
              <a:r>
                <a:rPr lang="en-US" sz="1050" u="none" strike="noStrike">
                  <a:solidFill>
                    <a:srgbClr val="000000">
                      <a:alpha val="20784"/>
                    </a:srgbClr>
                  </a:solidFill>
                  <a:latin typeface="Heading Now 71-78"/>
                  <a:ea typeface="Heading Now 71-78"/>
                  <a:cs typeface="Heading Now 71-78"/>
                  <a:sym typeface="Heading Now 71-78"/>
                </a:rPr>
                <a:t>    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0550259" y="7919251"/>
            <a:ext cx="1172462" cy="1181052"/>
          </a:xfrm>
          <a:custGeom>
            <a:avLst/>
            <a:gdLst/>
            <a:ahLst/>
            <a:cxnLst/>
            <a:rect l="l" t="t" r="r" b="b"/>
            <a:pathLst>
              <a:path w="1172462" h="1181052">
                <a:moveTo>
                  <a:pt x="0" y="0"/>
                </a:moveTo>
                <a:lnTo>
                  <a:pt x="1172462" y="0"/>
                </a:lnTo>
                <a:lnTo>
                  <a:pt x="1172462" y="1181052"/>
                </a:lnTo>
                <a:lnTo>
                  <a:pt x="0" y="11810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950446" y="3583555"/>
            <a:ext cx="1547782" cy="1524566"/>
          </a:xfrm>
          <a:custGeom>
            <a:avLst/>
            <a:gdLst/>
            <a:ahLst/>
            <a:cxnLst/>
            <a:rect l="l" t="t" r="r" b="b"/>
            <a:pathLst>
              <a:path w="1547782" h="1524566">
                <a:moveTo>
                  <a:pt x="0" y="0"/>
                </a:moveTo>
                <a:lnTo>
                  <a:pt x="1547782" y="0"/>
                </a:lnTo>
                <a:lnTo>
                  <a:pt x="1547782" y="1524566"/>
                </a:lnTo>
                <a:lnTo>
                  <a:pt x="0" y="15245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063028" y="5377002"/>
            <a:ext cx="1435200" cy="1435200"/>
          </a:xfrm>
          <a:custGeom>
            <a:avLst/>
            <a:gdLst/>
            <a:ahLst/>
            <a:cxnLst/>
            <a:rect l="l" t="t" r="r" b="b"/>
            <a:pathLst>
              <a:path w="1435200" h="1435200">
                <a:moveTo>
                  <a:pt x="0" y="0"/>
                </a:moveTo>
                <a:lnTo>
                  <a:pt x="1435200" y="0"/>
                </a:lnTo>
                <a:lnTo>
                  <a:pt x="1435200" y="1435199"/>
                </a:lnTo>
                <a:lnTo>
                  <a:pt x="0" y="14351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3979620" y="9627511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6F9ED2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7544" y="671830"/>
            <a:ext cx="13534043" cy="75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19"/>
              </a:lnSpc>
            </a:pPr>
            <a:r>
              <a:rPr lang="en-US" sz="5199" b="1">
                <a:solidFill>
                  <a:srgbClr val="012661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The Need for Alternatives to Islamic Banking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367535" y="6565461"/>
            <a:ext cx="3389452" cy="55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83"/>
              </a:lnSpc>
              <a:spcBef>
                <a:spcPct val="0"/>
              </a:spcBef>
            </a:pPr>
            <a:r>
              <a:rPr lang="en-US" sz="205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but many having access to mobile phones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07544" y="9523879"/>
            <a:ext cx="9953688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90"/>
              </a:lnSpc>
            </a:pPr>
            <a:r>
              <a:rPr lang="en-US" sz="1500" i="1">
                <a:solidFill>
                  <a:srgbClr val="000000"/>
                </a:solidFill>
                <a:latin typeface="Sarabun Italics"/>
                <a:ea typeface="Sarabun Italics"/>
                <a:cs typeface="Sarabun Italics"/>
                <a:sym typeface="Sarabun Italics"/>
              </a:rPr>
              <a:t>(1) DinarStandard’s “Global Islamic Fintech Report 2023/24</a:t>
            </a:r>
          </a:p>
          <a:p>
            <a:pPr marL="0" lvl="0" indent="0" algn="l">
              <a:lnSpc>
                <a:spcPts val="1590"/>
              </a:lnSpc>
              <a:spcBef>
                <a:spcPct val="0"/>
              </a:spcBef>
            </a:pPr>
            <a:r>
              <a:rPr lang="en-US" sz="1500" i="1">
                <a:solidFill>
                  <a:srgbClr val="000000"/>
                </a:solidFill>
                <a:latin typeface="Sarabun Italics"/>
                <a:ea typeface="Sarabun Italics"/>
                <a:cs typeface="Sarabun Italics"/>
                <a:sym typeface="Sarabun Italics"/>
              </a:rPr>
              <a:t>(2) </a:t>
            </a:r>
            <a:r>
              <a:rPr lang="en-US" sz="1500" i="1" u="none" strike="noStrike">
                <a:solidFill>
                  <a:srgbClr val="000000"/>
                </a:solidFill>
                <a:latin typeface="Sarabun Italics"/>
                <a:ea typeface="Sarabun Italics"/>
                <a:cs typeface="Sarabun Italics"/>
                <a:sym typeface="Sarabun Italics"/>
              </a:rPr>
              <a:t>The Global Findex Database 2021: Financial Inclusion, Digital Payments, and Resilience in the Age of COVID-19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452171" y="4256238"/>
            <a:ext cx="4157167" cy="922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2"/>
              </a:lnSpc>
              <a:spcBef>
                <a:spcPct val="0"/>
              </a:spcBef>
            </a:pPr>
            <a:r>
              <a:rPr lang="en-US" sz="2275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of rural populations in OIC countries underserved or without access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74856" y="2174967"/>
            <a:ext cx="7117959" cy="86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5"/>
              </a:lnSpc>
              <a:spcBef>
                <a:spcPct val="0"/>
              </a:spcBef>
            </a:pPr>
            <a:r>
              <a:rPr lang="en-US" sz="319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Greater and Economical Outreach Through Technology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857745" y="2364610"/>
            <a:ext cx="7086600" cy="437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1"/>
              </a:lnSpc>
              <a:spcBef>
                <a:spcPct val="0"/>
              </a:spcBef>
            </a:pPr>
            <a:r>
              <a:rPr lang="en-US" sz="3199" b="1" u="none" strike="noStrike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Regulatory and Technological Hurdles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245726" y="6887641"/>
            <a:ext cx="163022" cy="182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1"/>
              </a:lnSpc>
              <a:spcBef>
                <a:spcPct val="0"/>
              </a:spcBef>
            </a:pPr>
            <a:r>
              <a:rPr lang="en-US" sz="1029" spc="2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(1)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467408" y="4986919"/>
            <a:ext cx="172911" cy="19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9"/>
              </a:lnSpc>
              <a:spcBef>
                <a:spcPct val="0"/>
              </a:spcBef>
            </a:pPr>
            <a:r>
              <a:rPr lang="en-US" sz="1092" spc="2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(1)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754386" y="8832772"/>
            <a:ext cx="189959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200" spc="24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(2)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365469" y="3671325"/>
            <a:ext cx="995495" cy="556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1"/>
              </a:lnSpc>
              <a:spcBef>
                <a:spcPct val="0"/>
              </a:spcBef>
            </a:pPr>
            <a:r>
              <a:rPr lang="en-US" sz="3250" b="1" spc="65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69%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367535" y="5705898"/>
            <a:ext cx="3770551" cy="789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64"/>
              </a:lnSpc>
            </a:pPr>
            <a:r>
              <a:rPr lang="en-US" sz="3064" b="1" u="none" strike="noStrike" spc="6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1.4 billion adults globally unbanked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3313690" y="7514335"/>
            <a:ext cx="4860939" cy="1213813"/>
            <a:chOff x="0" y="0"/>
            <a:chExt cx="6481252" cy="1618417"/>
          </a:xfrm>
        </p:grpSpPr>
        <p:sp>
          <p:nvSpPr>
            <p:cNvPr id="32" name="TextBox 32"/>
            <p:cNvSpPr txBox="1"/>
            <p:nvPr/>
          </p:nvSpPr>
          <p:spPr>
            <a:xfrm>
              <a:off x="4335" y="61182"/>
              <a:ext cx="6027660" cy="752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4"/>
                </a:lnSpc>
              </a:pPr>
              <a:r>
                <a:rPr lang="en-US" sz="207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OIC countries have a</a:t>
              </a:r>
            </a:p>
            <a:p>
              <a:pPr marL="0" lvl="0" indent="0" algn="l">
                <a:lnSpc>
                  <a:spcPts val="2194"/>
                </a:lnSpc>
                <a:spcBef>
                  <a:spcPct val="0"/>
                </a:spcBef>
              </a:pPr>
              <a:r>
                <a:rPr lang="en-US" sz="207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with smartphone penetration over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3609630" y="1276449"/>
              <a:ext cx="228011" cy="243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12"/>
                </a:lnSpc>
                <a:spcBef>
                  <a:spcPct val="0"/>
                </a:spcBef>
              </a:pPr>
              <a:r>
                <a:rPr lang="en-US" sz="1080" spc="2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(1)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3103577" y="-47625"/>
              <a:ext cx="3377675" cy="5263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6"/>
                </a:lnSpc>
                <a:spcBef>
                  <a:spcPct val="0"/>
                </a:spcBef>
              </a:pPr>
              <a:r>
                <a:rPr lang="en-US" sz="2404" b="1" spc="48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median age of 27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332800" y="802853"/>
              <a:ext cx="4096541" cy="815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85"/>
                </a:lnSpc>
                <a:spcBef>
                  <a:spcPct val="0"/>
                </a:spcBef>
              </a:pPr>
              <a:r>
                <a:rPr lang="en-US" sz="2250" u="none" strike="noStrike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in Indonesia, Malaysia, and the UAE.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856119"/>
              <a:ext cx="1202415" cy="654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2"/>
                </a:lnSpc>
                <a:spcBef>
                  <a:spcPct val="0"/>
                </a:spcBef>
              </a:pPr>
              <a:r>
                <a:rPr lang="en-US" sz="2944" b="1" spc="58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75%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2503206" y="7472760"/>
            <a:ext cx="4441139" cy="1627543"/>
            <a:chOff x="0" y="0"/>
            <a:chExt cx="5921518" cy="2170057"/>
          </a:xfrm>
        </p:grpSpPr>
        <p:sp>
          <p:nvSpPr>
            <p:cNvPr id="38" name="TextBox 38"/>
            <p:cNvSpPr txBox="1"/>
            <p:nvPr/>
          </p:nvSpPr>
          <p:spPr>
            <a:xfrm>
              <a:off x="50427" y="38100"/>
              <a:ext cx="5871092" cy="2131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096"/>
                </a:lnSpc>
                <a:spcBef>
                  <a:spcPct val="0"/>
                </a:spcBef>
              </a:pPr>
              <a:r>
                <a:rPr lang="en-US" sz="1977" u="none" strike="noStrike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The global Islamic fintech market is projected to grow at a CAGR of</a:t>
              </a:r>
              <a:r>
                <a:rPr lang="en-US" sz="1977" b="1" u="none" strike="noStrike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</a:t>
              </a:r>
            </a:p>
            <a:p>
              <a:pPr marL="0" lvl="0" indent="0" algn="l">
                <a:lnSpc>
                  <a:spcPts val="2096"/>
                </a:lnSpc>
                <a:spcBef>
                  <a:spcPct val="0"/>
                </a:spcBef>
              </a:pPr>
              <a:endParaRPr lang="en-US" sz="1977" b="1" u="none" strike="noStrike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endParaRPr>
            </a:p>
            <a:p>
              <a:pPr marL="0" lvl="0" indent="0" algn="l">
                <a:lnSpc>
                  <a:spcPts val="2096"/>
                </a:lnSpc>
                <a:spcBef>
                  <a:spcPct val="0"/>
                </a:spcBef>
              </a:pPr>
              <a:endParaRPr lang="en-US" sz="1977" b="1" u="none" strike="noStrike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endParaRPr>
            </a:p>
            <a:p>
              <a:pPr marL="0" lvl="0" indent="0" algn="l">
                <a:lnSpc>
                  <a:spcPts val="2096"/>
                </a:lnSpc>
                <a:spcBef>
                  <a:spcPct val="0"/>
                </a:spcBef>
              </a:pPr>
              <a:r>
                <a:rPr lang="en-US" sz="1977" u="none" strike="noStrike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reflecting the increasing adoption of technology-driven financial solutions)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842203"/>
              <a:ext cx="5031007" cy="525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1"/>
                </a:lnSpc>
                <a:spcBef>
                  <a:spcPct val="0"/>
                </a:spcBef>
              </a:pPr>
              <a:r>
                <a:rPr lang="en-US" sz="2401" b="1" u="none" strike="noStrike" spc="48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17.3% from 2022 to 2027,</a:t>
              </a: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1722721" y="3795536"/>
            <a:ext cx="5099564" cy="1231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12"/>
              </a:lnSpc>
              <a:spcBef>
                <a:spcPct val="0"/>
              </a:spcBef>
            </a:pPr>
            <a:r>
              <a:rPr lang="en-US" sz="2275" u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Shariah compliance </a:t>
            </a:r>
            <a:r>
              <a:rPr lang="en-US" sz="2275" b="1" u="none" strike="noStrike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varies significantly across jurisdictions</a:t>
            </a:r>
            <a:r>
              <a:rPr lang="en-US" sz="2275" u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, creating barriers to scalability and cross-border operations.</a:t>
            </a:r>
          </a:p>
          <a:p>
            <a:pPr marL="0" lvl="0" indent="0" algn="l">
              <a:lnSpc>
                <a:spcPts val="2412"/>
              </a:lnSpc>
              <a:spcBef>
                <a:spcPct val="0"/>
              </a:spcBef>
            </a:pPr>
            <a:endParaRPr lang="en-US" sz="2275" u="none" strike="noStrike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1870322" y="5493346"/>
            <a:ext cx="4599595" cy="1231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12"/>
              </a:lnSpc>
              <a:spcBef>
                <a:spcPct val="0"/>
              </a:spcBef>
            </a:pPr>
            <a:r>
              <a:rPr lang="en-US" sz="2275" u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Due to </a:t>
            </a:r>
            <a:r>
              <a:rPr lang="en-US" sz="2275" b="1" u="none" strike="noStrike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legacy systems and regulatory constraints</a:t>
            </a:r>
            <a:r>
              <a:rPr lang="en-US" sz="2275" u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, many Islamic banks struggle in digital adoption and transformation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811189" y="7510860"/>
            <a:ext cx="2650603" cy="351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6"/>
              </a:lnSpc>
              <a:spcBef>
                <a:spcPct val="0"/>
              </a:spcBef>
            </a:pPr>
            <a:r>
              <a:rPr lang="en-US" sz="2600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The Opportunity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968">
            <a:off x="-1555328" y="-4899623"/>
            <a:ext cx="20086246" cy="20086246"/>
          </a:xfrm>
          <a:custGeom>
            <a:avLst/>
            <a:gdLst/>
            <a:ahLst/>
            <a:cxnLst/>
            <a:rect l="l" t="t" r="r" b="b"/>
            <a:pathLst>
              <a:path w="20086246" h="20086246">
                <a:moveTo>
                  <a:pt x="0" y="0"/>
                </a:moveTo>
                <a:lnTo>
                  <a:pt x="20086245" y="0"/>
                </a:lnTo>
                <a:lnTo>
                  <a:pt x="20086245" y="20086246"/>
                </a:lnTo>
                <a:lnTo>
                  <a:pt x="0" y="2008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9337" y="3637213"/>
            <a:ext cx="5752738" cy="3814017"/>
          </a:xfrm>
          <a:custGeom>
            <a:avLst/>
            <a:gdLst/>
            <a:ahLst/>
            <a:cxnLst/>
            <a:rect l="l" t="t" r="r" b="b"/>
            <a:pathLst>
              <a:path w="5752738" h="3814017">
                <a:moveTo>
                  <a:pt x="0" y="0"/>
                </a:moveTo>
                <a:lnTo>
                  <a:pt x="5752739" y="0"/>
                </a:lnTo>
                <a:lnTo>
                  <a:pt x="5752739" y="3814017"/>
                </a:lnTo>
                <a:lnTo>
                  <a:pt x="0" y="38140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9" t="-22536" r="-118057" b="-10326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87012" y="3467100"/>
            <a:ext cx="5404290" cy="4228604"/>
          </a:xfrm>
          <a:custGeom>
            <a:avLst/>
            <a:gdLst/>
            <a:ahLst/>
            <a:cxnLst/>
            <a:rect l="l" t="t" r="r" b="b"/>
            <a:pathLst>
              <a:path w="5404290" h="4228604">
                <a:moveTo>
                  <a:pt x="0" y="0"/>
                </a:moveTo>
                <a:lnTo>
                  <a:pt x="5404290" y="0"/>
                </a:lnTo>
                <a:lnTo>
                  <a:pt x="5404290" y="4228604"/>
                </a:lnTo>
                <a:lnTo>
                  <a:pt x="0" y="4228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72" t="-20972" r="-129630" b="-8333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979620" y="9627511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6F9ED2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9337" y="549993"/>
            <a:ext cx="11853802" cy="147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19"/>
              </a:lnSpc>
            </a:pPr>
            <a:r>
              <a:rPr lang="en-US" sz="5199" b="1">
                <a:solidFill>
                  <a:srgbClr val="012661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Islamic Banking Vs Other Islamic financial institutions (OIFI)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0719" y="2768682"/>
            <a:ext cx="4404753" cy="632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8"/>
              </a:lnSpc>
            </a:pPr>
            <a:r>
              <a:rPr lang="en-US" sz="4425" b="1">
                <a:solidFill>
                  <a:srgbClr val="012661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Islamic Banking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87012" y="2768682"/>
            <a:ext cx="4404753" cy="632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8"/>
              </a:lnSpc>
            </a:pPr>
            <a:r>
              <a:rPr lang="en-US" sz="4425" b="1">
                <a:solidFill>
                  <a:srgbClr val="012661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OIFI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42094" y="5642504"/>
            <a:ext cx="4956029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FinTechs that provide Islamic financial services accounted for,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94157" y="6465160"/>
            <a:ext cx="4497207" cy="530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  <a:spcBef>
                <a:spcPct val="0"/>
              </a:spcBef>
            </a:pPr>
            <a:r>
              <a:rPr lang="en-US" sz="3128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14% or 124 companies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60007" y="7061975"/>
            <a:ext cx="4262005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of total OIFIs globally in 2022.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8176" y="9950599"/>
            <a:ext cx="5289839" cy="209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5"/>
              </a:lnSpc>
              <a:spcBef>
                <a:spcPct val="0"/>
              </a:spcBef>
            </a:pPr>
            <a:r>
              <a:rPr lang="en-US" sz="1599" i="1">
                <a:solidFill>
                  <a:srgbClr val="000000"/>
                </a:solidFill>
                <a:latin typeface="Sarabun Italics"/>
                <a:ea typeface="Sarabun Italics"/>
                <a:cs typeface="Sarabun Italics"/>
                <a:sym typeface="Sarabun Italics"/>
              </a:rPr>
              <a:t> ICD - LSEG ISLAMIC FINANCE DEVELOPMENT REPORT 2023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27912" y="8523042"/>
            <a:ext cx="12892196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20"/>
              </a:lnSpc>
              <a:spcBef>
                <a:spcPct val="0"/>
              </a:spcBef>
            </a:pPr>
            <a:r>
              <a:rPr lang="en-US" sz="23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This highlights a substantial need for growth and expansion in the Islamic fintech sector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968">
            <a:off x="-1555328" y="-4899623"/>
            <a:ext cx="20086246" cy="20086246"/>
          </a:xfrm>
          <a:custGeom>
            <a:avLst/>
            <a:gdLst/>
            <a:ahLst/>
            <a:cxnLst/>
            <a:rect l="l" t="t" r="r" b="b"/>
            <a:pathLst>
              <a:path w="20086246" h="20086246">
                <a:moveTo>
                  <a:pt x="0" y="0"/>
                </a:moveTo>
                <a:lnTo>
                  <a:pt x="20086245" y="0"/>
                </a:lnTo>
                <a:lnTo>
                  <a:pt x="20086245" y="20086246"/>
                </a:lnTo>
                <a:lnTo>
                  <a:pt x="0" y="2008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529668"/>
            <a:ext cx="6756018" cy="6104480"/>
          </a:xfrm>
          <a:custGeom>
            <a:avLst/>
            <a:gdLst/>
            <a:ahLst/>
            <a:cxnLst/>
            <a:rect l="l" t="t" r="r" b="b"/>
            <a:pathLst>
              <a:path w="6756018" h="6104480">
                <a:moveTo>
                  <a:pt x="0" y="0"/>
                </a:moveTo>
                <a:lnTo>
                  <a:pt x="6756018" y="0"/>
                </a:lnTo>
                <a:lnTo>
                  <a:pt x="6756018" y="6104481"/>
                </a:lnTo>
                <a:lnTo>
                  <a:pt x="0" y="610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4056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79620" y="9627511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6F9ED2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4624130"/>
            <a:ext cx="8239241" cy="3489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2"/>
              </a:lnSpc>
            </a:pPr>
            <a:r>
              <a:rPr lang="en-US" sz="250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Launching</a:t>
            </a:r>
            <a:r>
              <a:rPr lang="en-US" sz="250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FIKRA ACE</a:t>
            </a:r>
            <a:r>
              <a:rPr lang="en-US" sz="250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the regulator’s</a:t>
            </a:r>
            <a:r>
              <a:rPr lang="en-US" sz="250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three-year Islamic Fintech accelerator programme.</a:t>
            </a:r>
          </a:p>
          <a:p>
            <a:pPr algn="l">
              <a:lnSpc>
                <a:spcPts val="3512"/>
              </a:lnSpc>
            </a:pPr>
            <a:endParaRPr lang="en-US" sz="2509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512"/>
              </a:lnSpc>
            </a:pPr>
            <a:r>
              <a:rPr lang="en-US" sz="250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50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Labuan FSA is also focusing on combining Islamic finance pillars with FinTech solutions through </a:t>
            </a:r>
            <a:r>
              <a:rPr lang="en-US" sz="250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Digital Shariah governance</a:t>
            </a:r>
            <a:r>
              <a:rPr lang="en-US" sz="250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It aims to</a:t>
            </a:r>
            <a:r>
              <a:rPr lang="en-US" sz="250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attract Islamic digital assets and FinTech</a:t>
            </a:r>
            <a:r>
              <a:rPr lang="en-US" sz="250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players and infrastructure to Labuan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87794" y="2897823"/>
            <a:ext cx="7146515" cy="148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9"/>
              </a:lnSpc>
              <a:spcBef>
                <a:spcPct val="0"/>
              </a:spcBef>
            </a:pPr>
            <a:r>
              <a:rPr lang="en-US" sz="2885" b="1">
                <a:solidFill>
                  <a:srgbClr val="00487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Malaysia relying on FinTech to further develop its Islamic capital market and spur innovation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8176" y="9950599"/>
            <a:ext cx="5289839" cy="209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5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ICD - LSEG ISLAMIC FINANCE DEVELOPMENT REPORT 2023</a:t>
            </a:r>
          </a:p>
        </p:txBody>
      </p:sp>
      <p:sp>
        <p:nvSpPr>
          <p:cNvPr id="9" name="Freeform 9"/>
          <p:cNvSpPr/>
          <p:nvPr/>
        </p:nvSpPr>
        <p:spPr>
          <a:xfrm>
            <a:off x="8711879" y="4711379"/>
            <a:ext cx="336871" cy="336871"/>
          </a:xfrm>
          <a:custGeom>
            <a:avLst/>
            <a:gdLst/>
            <a:ahLst/>
            <a:cxnLst/>
            <a:rect l="l" t="t" r="r" b="b"/>
            <a:pathLst>
              <a:path w="336871" h="336871">
                <a:moveTo>
                  <a:pt x="0" y="0"/>
                </a:moveTo>
                <a:lnTo>
                  <a:pt x="336871" y="0"/>
                </a:lnTo>
                <a:lnTo>
                  <a:pt x="336871" y="336871"/>
                </a:lnTo>
                <a:lnTo>
                  <a:pt x="0" y="336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11879" y="6055616"/>
            <a:ext cx="336871" cy="336871"/>
          </a:xfrm>
          <a:custGeom>
            <a:avLst/>
            <a:gdLst/>
            <a:ahLst/>
            <a:cxnLst/>
            <a:rect l="l" t="t" r="r" b="b"/>
            <a:pathLst>
              <a:path w="336871" h="336871">
                <a:moveTo>
                  <a:pt x="0" y="0"/>
                </a:moveTo>
                <a:lnTo>
                  <a:pt x="336871" y="0"/>
                </a:lnTo>
                <a:lnTo>
                  <a:pt x="336871" y="336871"/>
                </a:lnTo>
                <a:lnTo>
                  <a:pt x="0" y="336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19337" y="549993"/>
            <a:ext cx="13360283" cy="147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19"/>
              </a:lnSpc>
            </a:pPr>
            <a:r>
              <a:rPr lang="en-US" sz="5199" b="1">
                <a:solidFill>
                  <a:srgbClr val="012661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Initiatives and Strategies of Leading OIFI Country to Develop Islamic FinTech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968">
            <a:off x="-1555328" y="-4899623"/>
            <a:ext cx="20086246" cy="20086246"/>
          </a:xfrm>
          <a:custGeom>
            <a:avLst/>
            <a:gdLst/>
            <a:ahLst/>
            <a:cxnLst/>
            <a:rect l="l" t="t" r="r" b="b"/>
            <a:pathLst>
              <a:path w="20086246" h="20086246">
                <a:moveTo>
                  <a:pt x="0" y="0"/>
                </a:moveTo>
                <a:lnTo>
                  <a:pt x="20086245" y="0"/>
                </a:lnTo>
                <a:lnTo>
                  <a:pt x="20086245" y="20086246"/>
                </a:lnTo>
                <a:lnTo>
                  <a:pt x="0" y="2008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55949" y="493964"/>
            <a:ext cx="1942174" cy="1076311"/>
          </a:xfrm>
          <a:custGeom>
            <a:avLst/>
            <a:gdLst/>
            <a:ahLst/>
            <a:cxnLst/>
            <a:rect l="l" t="t" r="r" b="b"/>
            <a:pathLst>
              <a:path w="1942174" h="1076311">
                <a:moveTo>
                  <a:pt x="0" y="0"/>
                </a:moveTo>
                <a:lnTo>
                  <a:pt x="1942173" y="0"/>
                </a:lnTo>
                <a:lnTo>
                  <a:pt x="1942173" y="1076311"/>
                </a:lnTo>
                <a:lnTo>
                  <a:pt x="0" y="107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454234" y="3219526"/>
            <a:ext cx="5235845" cy="1484841"/>
            <a:chOff x="0" y="0"/>
            <a:chExt cx="1378988" cy="3910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8988" cy="391069"/>
            </a:xfrm>
            <a:custGeom>
              <a:avLst/>
              <a:gdLst/>
              <a:ahLst/>
              <a:cxnLst/>
              <a:rect l="l" t="t" r="r" b="b"/>
              <a:pathLst>
                <a:path w="1378988" h="391069">
                  <a:moveTo>
                    <a:pt x="0" y="0"/>
                  </a:moveTo>
                  <a:lnTo>
                    <a:pt x="1378988" y="0"/>
                  </a:lnTo>
                  <a:lnTo>
                    <a:pt x="1378988" y="391069"/>
                  </a:lnTo>
                  <a:lnTo>
                    <a:pt x="0" y="391069"/>
                  </a:lnTo>
                  <a:close/>
                </a:path>
              </a:pathLst>
            </a:custGeom>
            <a:solidFill>
              <a:srgbClr val="527EA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378988" cy="438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54234" y="4899346"/>
            <a:ext cx="5235845" cy="3064804"/>
            <a:chOff x="0" y="0"/>
            <a:chExt cx="1378988" cy="8071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78988" cy="807191"/>
            </a:xfrm>
            <a:custGeom>
              <a:avLst/>
              <a:gdLst/>
              <a:ahLst/>
              <a:cxnLst/>
              <a:rect l="l" t="t" r="r" b="b"/>
              <a:pathLst>
                <a:path w="1378988" h="807191">
                  <a:moveTo>
                    <a:pt x="0" y="0"/>
                  </a:moveTo>
                  <a:lnTo>
                    <a:pt x="1378988" y="0"/>
                  </a:lnTo>
                  <a:lnTo>
                    <a:pt x="1378988" y="807191"/>
                  </a:lnTo>
                  <a:lnTo>
                    <a:pt x="0" y="807191"/>
                  </a:lnTo>
                  <a:close/>
                </a:path>
              </a:pathLst>
            </a:custGeom>
            <a:solidFill>
              <a:srgbClr val="6F9ED2">
                <a:alpha val="9804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378988" cy="854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023455" y="3219526"/>
            <a:ext cx="5235845" cy="1484841"/>
            <a:chOff x="0" y="0"/>
            <a:chExt cx="1378988" cy="3910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78988" cy="391069"/>
            </a:xfrm>
            <a:custGeom>
              <a:avLst/>
              <a:gdLst/>
              <a:ahLst/>
              <a:cxnLst/>
              <a:rect l="l" t="t" r="r" b="b"/>
              <a:pathLst>
                <a:path w="1378988" h="391069">
                  <a:moveTo>
                    <a:pt x="0" y="0"/>
                  </a:moveTo>
                  <a:lnTo>
                    <a:pt x="1378988" y="0"/>
                  </a:lnTo>
                  <a:lnTo>
                    <a:pt x="1378988" y="391069"/>
                  </a:lnTo>
                  <a:lnTo>
                    <a:pt x="0" y="391069"/>
                  </a:lnTo>
                  <a:close/>
                </a:path>
              </a:pathLst>
            </a:custGeom>
            <a:solidFill>
              <a:srgbClr val="011C5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378988" cy="438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023455" y="4885570"/>
            <a:ext cx="5235845" cy="3078579"/>
            <a:chOff x="0" y="0"/>
            <a:chExt cx="1378988" cy="81081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78988" cy="810819"/>
            </a:xfrm>
            <a:custGeom>
              <a:avLst/>
              <a:gdLst/>
              <a:ahLst/>
              <a:cxnLst/>
              <a:rect l="l" t="t" r="r" b="b"/>
              <a:pathLst>
                <a:path w="1378988" h="810819">
                  <a:moveTo>
                    <a:pt x="0" y="0"/>
                  </a:moveTo>
                  <a:lnTo>
                    <a:pt x="1378988" y="0"/>
                  </a:lnTo>
                  <a:lnTo>
                    <a:pt x="1378988" y="810819"/>
                  </a:lnTo>
                  <a:lnTo>
                    <a:pt x="0" y="810819"/>
                  </a:lnTo>
                  <a:close/>
                </a:path>
              </a:pathLst>
            </a:custGeom>
            <a:solidFill>
              <a:srgbClr val="011C50">
                <a:alpha val="9804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378988" cy="858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85014" y="3219526"/>
            <a:ext cx="5235845" cy="1484841"/>
            <a:chOff x="0" y="0"/>
            <a:chExt cx="1378988" cy="39106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78988" cy="391069"/>
            </a:xfrm>
            <a:custGeom>
              <a:avLst/>
              <a:gdLst/>
              <a:ahLst/>
              <a:cxnLst/>
              <a:rect l="l" t="t" r="r" b="b"/>
              <a:pathLst>
                <a:path w="1378988" h="391069">
                  <a:moveTo>
                    <a:pt x="0" y="0"/>
                  </a:moveTo>
                  <a:lnTo>
                    <a:pt x="1378988" y="0"/>
                  </a:lnTo>
                  <a:lnTo>
                    <a:pt x="1378988" y="391069"/>
                  </a:lnTo>
                  <a:lnTo>
                    <a:pt x="0" y="391069"/>
                  </a:lnTo>
                  <a:close/>
                </a:path>
              </a:pathLst>
            </a:custGeom>
            <a:solidFill>
              <a:srgbClr val="EF862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378988" cy="438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85014" y="4899346"/>
            <a:ext cx="5235845" cy="3064804"/>
            <a:chOff x="0" y="0"/>
            <a:chExt cx="1378988" cy="80719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78988" cy="807191"/>
            </a:xfrm>
            <a:custGeom>
              <a:avLst/>
              <a:gdLst/>
              <a:ahLst/>
              <a:cxnLst/>
              <a:rect l="l" t="t" r="r" b="b"/>
              <a:pathLst>
                <a:path w="1378988" h="807191">
                  <a:moveTo>
                    <a:pt x="0" y="0"/>
                  </a:moveTo>
                  <a:lnTo>
                    <a:pt x="1378988" y="0"/>
                  </a:lnTo>
                  <a:lnTo>
                    <a:pt x="1378988" y="807191"/>
                  </a:lnTo>
                  <a:lnTo>
                    <a:pt x="0" y="807191"/>
                  </a:lnTo>
                  <a:close/>
                </a:path>
              </a:pathLst>
            </a:custGeom>
            <a:solidFill>
              <a:srgbClr val="EF8624">
                <a:alpha val="9804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378988" cy="854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0259373" y="3429063"/>
            <a:ext cx="1000342" cy="1000342"/>
          </a:xfrm>
          <a:custGeom>
            <a:avLst/>
            <a:gdLst/>
            <a:ahLst/>
            <a:cxnLst/>
            <a:rect l="l" t="t" r="r" b="b"/>
            <a:pathLst>
              <a:path w="1000342" h="1000342">
                <a:moveTo>
                  <a:pt x="0" y="0"/>
                </a:moveTo>
                <a:lnTo>
                  <a:pt x="1000342" y="0"/>
                </a:lnTo>
                <a:lnTo>
                  <a:pt x="1000342" y="1000343"/>
                </a:lnTo>
                <a:lnTo>
                  <a:pt x="0" y="10003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823930" y="3576446"/>
            <a:ext cx="1152002" cy="1152002"/>
          </a:xfrm>
          <a:custGeom>
            <a:avLst/>
            <a:gdLst/>
            <a:ahLst/>
            <a:cxnLst/>
            <a:rect l="l" t="t" r="r" b="b"/>
            <a:pathLst>
              <a:path w="1152002" h="1152002">
                <a:moveTo>
                  <a:pt x="0" y="0"/>
                </a:moveTo>
                <a:lnTo>
                  <a:pt x="1152002" y="0"/>
                </a:lnTo>
                <a:lnTo>
                  <a:pt x="1152002" y="1152001"/>
                </a:lnTo>
                <a:lnTo>
                  <a:pt x="0" y="11520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634959" y="3429063"/>
            <a:ext cx="1057275" cy="1057275"/>
          </a:xfrm>
          <a:custGeom>
            <a:avLst/>
            <a:gdLst/>
            <a:ahLst/>
            <a:cxnLst/>
            <a:rect l="l" t="t" r="r" b="b"/>
            <a:pathLst>
              <a:path w="1057275" h="1057275">
                <a:moveTo>
                  <a:pt x="0" y="0"/>
                </a:moveTo>
                <a:lnTo>
                  <a:pt x="1057275" y="0"/>
                </a:lnTo>
                <a:lnTo>
                  <a:pt x="1057275" y="1057275"/>
                </a:lnTo>
                <a:lnTo>
                  <a:pt x="0" y="10572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3979620" y="9627511"/>
            <a:ext cx="3718502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6"/>
              </a:lnSpc>
            </a:pPr>
            <a:r>
              <a:rPr lang="en-US" sz="2100">
                <a:solidFill>
                  <a:srgbClr val="6F9ED2"/>
                </a:solidFill>
                <a:latin typeface="Sarabun"/>
                <a:ea typeface="Sarabun"/>
                <a:cs typeface="Sarabun"/>
                <a:sym typeface="Sarabun"/>
              </a:rPr>
              <a:t>Masryef Advisory | 2024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885014" y="8164174"/>
            <a:ext cx="16374286" cy="1839397"/>
            <a:chOff x="0" y="0"/>
            <a:chExt cx="4312569" cy="48445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312569" cy="484450"/>
            </a:xfrm>
            <a:custGeom>
              <a:avLst/>
              <a:gdLst/>
              <a:ahLst/>
              <a:cxnLst/>
              <a:rect l="l" t="t" r="r" b="b"/>
              <a:pathLst>
                <a:path w="4312569" h="484450">
                  <a:moveTo>
                    <a:pt x="0" y="0"/>
                  </a:moveTo>
                  <a:lnTo>
                    <a:pt x="4312569" y="0"/>
                  </a:lnTo>
                  <a:lnTo>
                    <a:pt x="4312569" y="484450"/>
                  </a:lnTo>
                  <a:lnTo>
                    <a:pt x="0" y="484450"/>
                  </a:lnTo>
                  <a:close/>
                </a:path>
              </a:pathLst>
            </a:custGeom>
            <a:solidFill>
              <a:srgbClr val="373737">
                <a:alpha val="9804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4312569" cy="532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61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049737" y="8345149"/>
            <a:ext cx="16044841" cy="124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Uphold Maqasid (objectives) Shariah 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Powered by Shariah-compliant Blockchain Technology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Governed by Labuan Islamic Financial Services and Securities Act 2010</a:t>
            </a:r>
          </a:p>
        </p:txBody>
      </p:sp>
      <p:sp>
        <p:nvSpPr>
          <p:cNvPr id="30" name="Freeform 30"/>
          <p:cNvSpPr/>
          <p:nvPr/>
        </p:nvSpPr>
        <p:spPr>
          <a:xfrm>
            <a:off x="11221343" y="1574691"/>
            <a:ext cx="975529" cy="1105415"/>
          </a:xfrm>
          <a:custGeom>
            <a:avLst/>
            <a:gdLst/>
            <a:ahLst/>
            <a:cxnLst/>
            <a:rect l="l" t="t" r="r" b="b"/>
            <a:pathLst>
              <a:path w="975529" h="1105415">
                <a:moveTo>
                  <a:pt x="0" y="0"/>
                </a:moveTo>
                <a:lnTo>
                  <a:pt x="975528" y="0"/>
                </a:lnTo>
                <a:lnTo>
                  <a:pt x="975528" y="1105415"/>
                </a:lnTo>
                <a:lnTo>
                  <a:pt x="0" y="11054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6236426" y="8392774"/>
            <a:ext cx="336871" cy="336871"/>
          </a:xfrm>
          <a:custGeom>
            <a:avLst/>
            <a:gdLst/>
            <a:ahLst/>
            <a:cxnLst/>
            <a:rect l="l" t="t" r="r" b="b"/>
            <a:pathLst>
              <a:path w="336871" h="336871">
                <a:moveTo>
                  <a:pt x="0" y="0"/>
                </a:moveTo>
                <a:lnTo>
                  <a:pt x="336871" y="0"/>
                </a:lnTo>
                <a:lnTo>
                  <a:pt x="336871" y="336871"/>
                </a:lnTo>
                <a:lnTo>
                  <a:pt x="0" y="3368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5068347" y="8822509"/>
            <a:ext cx="336871" cy="336871"/>
          </a:xfrm>
          <a:custGeom>
            <a:avLst/>
            <a:gdLst/>
            <a:ahLst/>
            <a:cxnLst/>
            <a:rect l="l" t="t" r="r" b="b"/>
            <a:pathLst>
              <a:path w="336871" h="336871">
                <a:moveTo>
                  <a:pt x="0" y="0"/>
                </a:moveTo>
                <a:lnTo>
                  <a:pt x="336871" y="0"/>
                </a:lnTo>
                <a:lnTo>
                  <a:pt x="336871" y="336871"/>
                </a:lnTo>
                <a:lnTo>
                  <a:pt x="0" y="3368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4016697" y="9271590"/>
            <a:ext cx="336871" cy="336871"/>
          </a:xfrm>
          <a:custGeom>
            <a:avLst/>
            <a:gdLst/>
            <a:ahLst/>
            <a:cxnLst/>
            <a:rect l="l" t="t" r="r" b="b"/>
            <a:pathLst>
              <a:path w="336871" h="336871">
                <a:moveTo>
                  <a:pt x="0" y="0"/>
                </a:moveTo>
                <a:lnTo>
                  <a:pt x="336870" y="0"/>
                </a:lnTo>
                <a:lnTo>
                  <a:pt x="336870" y="336871"/>
                </a:lnTo>
                <a:lnTo>
                  <a:pt x="0" y="3368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885014" y="355202"/>
            <a:ext cx="2352849" cy="892014"/>
          </a:xfrm>
          <a:custGeom>
            <a:avLst/>
            <a:gdLst/>
            <a:ahLst/>
            <a:cxnLst/>
            <a:rect l="l" t="t" r="r" b="b"/>
            <a:pathLst>
              <a:path w="2352849" h="892014">
                <a:moveTo>
                  <a:pt x="0" y="0"/>
                </a:moveTo>
                <a:lnTo>
                  <a:pt x="2352848" y="0"/>
                </a:lnTo>
                <a:lnTo>
                  <a:pt x="2352848" y="892014"/>
                </a:lnTo>
                <a:lnTo>
                  <a:pt x="0" y="8920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3365563" y="495376"/>
            <a:ext cx="10244463" cy="75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19"/>
              </a:lnSpc>
            </a:pPr>
            <a:r>
              <a:rPr lang="en-US" sz="5199" b="1">
                <a:solidFill>
                  <a:srgbClr val="012661"/>
                </a:solidFill>
                <a:latin typeface="Philosopher Bold"/>
                <a:ea typeface="Philosopher Bold"/>
                <a:cs typeface="Philosopher Bold"/>
                <a:sym typeface="Philosopher Bold"/>
              </a:rPr>
              <a:t>Islamic Digital Asset Centre (IDAC)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45157" y="3381438"/>
            <a:ext cx="3346952" cy="931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5"/>
              </a:lnSpc>
            </a:pPr>
            <a:r>
              <a:rPr lang="en-US" sz="2718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ISLAMIC DIGITAL CAPITAL MARKET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694599" y="3381438"/>
            <a:ext cx="3563030" cy="931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5"/>
              </a:lnSpc>
            </a:pPr>
            <a:r>
              <a:rPr lang="en-US" sz="2718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ISLAMIC DIGITAL FINANCIAL MARKET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261580" y="3381438"/>
            <a:ext cx="3563030" cy="931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5"/>
              </a:lnSpc>
            </a:pPr>
            <a:r>
              <a:rPr lang="en-US" sz="2718" b="1">
                <a:solidFill>
                  <a:srgbClr val="FDFDFD"/>
                </a:solidFill>
                <a:latin typeface="Sarabun Bold"/>
                <a:ea typeface="Sarabun Bold"/>
                <a:cs typeface="Sarabun Bold"/>
                <a:sym typeface="Sarabun Bold"/>
              </a:rPr>
              <a:t>ISLAMIC DIGITAL SOCIAL FINANCE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04152" y="5080615"/>
            <a:ext cx="4797570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Shariah-compliant Digital Exchanges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Shariah-compliant Securities Token (RAMZ)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815992" y="5080615"/>
            <a:ext cx="4298371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 u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Islamic digital banking - i-BOX</a:t>
            </a:r>
          </a:p>
          <a:p>
            <a:pPr marL="647700" lvl="1" indent="-323850" algn="l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 u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Digital takaful / captives takaful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028634" y="5347315"/>
            <a:ext cx="4852048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 u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Ummah-Linked Company</a:t>
            </a:r>
          </a:p>
          <a:p>
            <a:pPr marL="647700" lvl="1" indent="-323850" algn="l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 u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Social digital wallet such as BIMP EAGA Wallet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85014" y="1399616"/>
            <a:ext cx="10559239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Launched in 2022, IDAC creates a digital market ecosystem, that promotes </a:t>
            </a:r>
            <a:r>
              <a:rPr lang="en-US" sz="2600" b="1">
                <a:solidFill>
                  <a:srgbClr val="EE9547"/>
                </a:solidFill>
                <a:latin typeface="Sarabun Bold"/>
                <a:ea typeface="Sarabun Bold"/>
                <a:cs typeface="Sarabun Bold"/>
                <a:sym typeface="Sarabun Bold"/>
              </a:rPr>
              <a:t>sustainable</a:t>
            </a:r>
            <a:r>
              <a:rPr lang="en-US" sz="26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investment environment through</a:t>
            </a:r>
            <a:r>
              <a:rPr lang="en-US" sz="2600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en-US" sz="2600" b="1">
                <a:solidFill>
                  <a:srgbClr val="EE9547"/>
                </a:solidFill>
                <a:latin typeface="Sarabun Bold"/>
                <a:ea typeface="Sarabun Bold"/>
                <a:cs typeface="Sarabun Bold"/>
                <a:sym typeface="Sarabun Bold"/>
              </a:rPr>
              <a:t>real-world</a:t>
            </a:r>
            <a:r>
              <a:rPr lang="en-US" sz="2600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en-US" sz="2600" b="1">
                <a:solidFill>
                  <a:srgbClr val="EE9547"/>
                </a:solidFill>
                <a:latin typeface="Sarabun Bold"/>
                <a:ea typeface="Sarabun Bold"/>
                <a:cs typeface="Sarabun Bold"/>
                <a:sym typeface="Sarabun Bold"/>
              </a:rPr>
              <a:t>assets tokenization</a:t>
            </a:r>
            <a:r>
              <a:rPr lang="en-US" sz="26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, all within </a:t>
            </a:r>
            <a:r>
              <a:rPr lang="en-US" sz="2600" b="1">
                <a:solidFill>
                  <a:srgbClr val="EE9547"/>
                </a:solidFill>
                <a:latin typeface="Sarabun Bold"/>
                <a:ea typeface="Sarabun Bold"/>
                <a:cs typeface="Sarabun Bold"/>
                <a:sym typeface="Sarabun Bold"/>
              </a:rPr>
              <a:t>Shariah-compliant</a:t>
            </a:r>
            <a:r>
              <a:rPr lang="en-US" sz="26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framework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297182" y="1508334"/>
            <a:ext cx="2139430" cy="1209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8"/>
              </a:lnSpc>
              <a:spcBef>
                <a:spcPct val="0"/>
              </a:spcBef>
            </a:pPr>
            <a:r>
              <a:rPr lang="en-US" sz="1770" i="1">
                <a:solidFill>
                  <a:srgbClr val="004876"/>
                </a:solidFill>
                <a:latin typeface="Sarabun Italics"/>
                <a:ea typeface="Sarabun Italics"/>
                <a:cs typeface="Sarabun Italics"/>
                <a:sym typeface="Sarabun Italics"/>
              </a:rPr>
              <a:t>USD 10 tril market value Serving specifically 1.9 bil population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2045</Words>
  <Application>Microsoft Office PowerPoint</Application>
  <PresentationFormat>Custom</PresentationFormat>
  <Paragraphs>365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Philosopher Bold</vt:lpstr>
      <vt:lpstr>Sarabun Ultra-Bold Italics</vt:lpstr>
      <vt:lpstr>Sarabun Bold Italics</vt:lpstr>
      <vt:lpstr>Philosopher Bold Italics</vt:lpstr>
      <vt:lpstr>Arial</vt:lpstr>
      <vt:lpstr>Montserrat</vt:lpstr>
      <vt:lpstr>Sarabun Ultra-Bold</vt:lpstr>
      <vt:lpstr>Philosopher</vt:lpstr>
      <vt:lpstr>Sarabun Italics</vt:lpstr>
      <vt:lpstr>Sarabun</vt:lpstr>
      <vt:lpstr>Sarabun Bold</vt:lpstr>
      <vt:lpstr>Heading Now 71-78</vt:lpstr>
      <vt:lpstr>Calibri</vt:lpstr>
      <vt:lpstr>Montserrat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Islamic Fintech and Shariah Compliant Digital Solutions as alternative to Islamic Banking</dc:title>
  <cp:lastModifiedBy>Masryef Group</cp:lastModifiedBy>
  <cp:revision>3</cp:revision>
  <dcterms:created xsi:type="dcterms:W3CDTF">2006-08-16T00:00:00Z</dcterms:created>
  <dcterms:modified xsi:type="dcterms:W3CDTF">2024-12-08T05:28:06Z</dcterms:modified>
  <dc:identifier>DAGYMLSkAyk</dc:identifier>
</cp:coreProperties>
</file>